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gif" ContentType="image/gif"/>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Lst>
  <p:sldSz cx="9144000" cy="5143500" type="screen16x9"/>
  <p:notesSz cx="6858000" cy="9144000"/>
  <p:embeddedFontLst>
    <p:embeddedFont>
      <p:font typeface="Exo" panose="020B0604020202020204" charset="0"/>
      <p:regular r:id="rId73"/>
      <p:bold r:id="rId74"/>
      <p:italic r:id="rId75"/>
      <p:boldItalic r:id="rId76"/>
    </p:embeddedFont>
    <p:embeddedFont>
      <p:font typeface="Quicksand Light" charset="0"/>
      <p:regular r:id="rId77"/>
      <p:bold r:id="rId7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A69A50A-D710-4F58-B1AE-4145C44D469F}">
  <a:tblStyle styleId="{9A69A50A-D710-4F58-B1AE-4145C44D469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51" d="100"/>
          <a:sy n="151" d="100"/>
        </p:scale>
        <p:origin x="474" y="10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font" Target="fonts/font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5e17bbb304_14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 name="Google Shape;123;g5e17bbb304_14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One great benefit to our product is that it’s uniquely place between two large markets: The Search and Rescue equipment and the Global Indoor Location markets</a:t>
            </a:r>
            <a:endParaRPr/>
          </a:p>
          <a:p>
            <a:pPr marL="0" lvl="0" indent="0" algn="l" rtl="0">
              <a:spcBef>
                <a:spcPts val="0"/>
              </a:spcBef>
              <a:spcAft>
                <a:spcPts val="0"/>
              </a:spcAft>
              <a:buNone/>
            </a:pPr>
            <a:endParaRPr/>
          </a:p>
          <a:p>
            <a:pPr marL="0" lvl="0" indent="0" algn="l" rtl="0">
              <a:spcBef>
                <a:spcPts val="0"/>
              </a:spcBef>
              <a:spcAft>
                <a:spcPts val="0"/>
              </a:spcAft>
              <a:buNone/>
            </a:pPr>
            <a:r>
              <a:rPr lang="en"/>
              <a:t>SAR equipment is an old existing market and encompasses emergency vehicles such trucks or helicopters to rescue responders devices such as our beacons and ID tags.</a:t>
            </a:r>
            <a:endParaRPr/>
          </a:p>
          <a:p>
            <a:pPr marL="0" lvl="0" indent="0" algn="l" rtl="0">
              <a:spcBef>
                <a:spcPts val="0"/>
              </a:spcBef>
              <a:spcAft>
                <a:spcPts val="0"/>
              </a:spcAft>
              <a:buNone/>
            </a:pPr>
            <a:r>
              <a:rPr lang="en"/>
              <a:t>It’s estimated to be at $113.62 billion dollars industry in 2017 and is expected to reach 125.66 bil in 2022.</a:t>
            </a:r>
            <a:endParaRPr/>
          </a:p>
          <a:p>
            <a:pPr marL="0" lvl="0" indent="0" algn="l" rtl="0">
              <a:spcBef>
                <a:spcPts val="0"/>
              </a:spcBef>
              <a:spcAft>
                <a:spcPts val="0"/>
              </a:spcAft>
              <a:buNone/>
            </a:pPr>
            <a:endParaRPr/>
          </a:p>
          <a:p>
            <a:pPr marL="0" lvl="0" indent="0" algn="l" rtl="0">
              <a:spcBef>
                <a:spcPts val="0"/>
              </a:spcBef>
              <a:spcAft>
                <a:spcPts val="0"/>
              </a:spcAft>
              <a:buNone/>
            </a:pPr>
            <a:r>
              <a:rPr lang="en"/>
              <a:t>On the other hand, GIL is an emerging market after the proliferation of smartphone users but also the ineffectiveness of GPS for indoor tracking.</a:t>
            </a:r>
            <a:endParaRPr/>
          </a:p>
          <a:p>
            <a:pPr marL="0" lvl="0" indent="0" algn="l" rtl="0">
              <a:spcBef>
                <a:spcPts val="0"/>
              </a:spcBef>
              <a:spcAft>
                <a:spcPts val="0"/>
              </a:spcAft>
              <a:buNone/>
            </a:pPr>
            <a:r>
              <a:rPr lang="en"/>
              <a:t>Currently the market is at 3.43 bil in 2015 and is expected to surpass $29.4 bil in 2022.</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5e17bbb304_14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5e17bbb304_14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Currently our ideal target market is the Commercial Building owners or property management companies</a:t>
            </a:r>
            <a:endParaRPr/>
          </a:p>
          <a:p>
            <a:pPr marL="0" lvl="0" indent="0" algn="l" rtl="0">
              <a:spcBef>
                <a:spcPts val="0"/>
              </a:spcBef>
              <a:spcAft>
                <a:spcPts val="0"/>
              </a:spcAft>
              <a:buNone/>
            </a:pPr>
            <a:r>
              <a:rPr lang="en"/>
              <a:t>These are two major audiences that would most likely invest in our products. We saw a need for GIL tracking for occupants in emergencies</a:t>
            </a:r>
            <a:endParaRPr/>
          </a:p>
          <a:p>
            <a:pPr marL="0" lvl="0" indent="0" algn="l" rtl="0">
              <a:spcBef>
                <a:spcPts val="0"/>
              </a:spcBef>
              <a:spcAft>
                <a:spcPts val="0"/>
              </a:spcAft>
              <a:buNone/>
            </a:pPr>
            <a:endParaRPr/>
          </a:p>
          <a:p>
            <a:pPr marL="0" lvl="0" indent="0" algn="l" rtl="0">
              <a:spcBef>
                <a:spcPts val="0"/>
              </a:spcBef>
              <a:spcAft>
                <a:spcPts val="0"/>
              </a:spcAft>
              <a:buNone/>
            </a:pPr>
            <a:r>
              <a:rPr lang="en"/>
              <a:t>As well, we are considering to petition for Gov’t incentives to be applied for our product. The reasons being that </a:t>
            </a:r>
            <a:endParaRPr/>
          </a:p>
          <a:p>
            <a:pPr marL="457200" lvl="0" indent="-298450" algn="l" rtl="0">
              <a:spcBef>
                <a:spcPts val="0"/>
              </a:spcBef>
              <a:spcAft>
                <a:spcPts val="0"/>
              </a:spcAft>
              <a:buSzPts val="1100"/>
              <a:buChar char="●"/>
            </a:pPr>
            <a:r>
              <a:rPr lang="en"/>
              <a:t>Our system increases the occupant safety in emergency situations or the likelihood of being rescued</a:t>
            </a:r>
            <a:endParaRPr/>
          </a:p>
          <a:p>
            <a:pPr marL="457200" lvl="0" indent="-298450" algn="l" rtl="0">
              <a:spcBef>
                <a:spcPts val="0"/>
              </a:spcBef>
              <a:spcAft>
                <a:spcPts val="0"/>
              </a:spcAft>
              <a:buSzPts val="1100"/>
              <a:buChar char="●"/>
            </a:pPr>
            <a:r>
              <a:rPr lang="en"/>
              <a:t>We are focused on occupant localization during fire emergencies. It could be easily added into the Building Code under Fire safety</a:t>
            </a:r>
            <a:endParaRPr/>
          </a:p>
          <a:p>
            <a:pPr marL="457200" lvl="0" indent="-298450" algn="l" rtl="0">
              <a:spcBef>
                <a:spcPts val="0"/>
              </a:spcBef>
              <a:spcAft>
                <a:spcPts val="0"/>
              </a:spcAft>
              <a:buSzPts val="1100"/>
              <a:buChar char="●"/>
            </a:pPr>
            <a:r>
              <a:rPr lang="en"/>
              <a:t>Finally, the most important reason is the benefit of reducing risk to emergency personnels, allowing them to go into the fire after being aware of occupant’s locations</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5e17bbb304_4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5e17bbb304_4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e17bbb304_1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e17bbb304_1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Expenses include circuits, breadboards, usb cables, pcbs and arduino kits</a:t>
            </a:r>
            <a:endParaRPr/>
          </a:p>
          <a:p>
            <a:pPr marL="0" lvl="0" indent="0" algn="l" rtl="0">
              <a:spcBef>
                <a:spcPts val="0"/>
              </a:spcBef>
              <a:spcAft>
                <a:spcPts val="0"/>
              </a:spcAft>
              <a:buNone/>
            </a:pPr>
            <a:r>
              <a:rPr lang="en"/>
              <a:t>Funding by</a:t>
            </a:r>
            <a:endParaRPr/>
          </a:p>
          <a:p>
            <a:pPr marL="0" lvl="0" indent="0" algn="l" rtl="0">
              <a:spcBef>
                <a:spcPts val="0"/>
              </a:spcBef>
              <a:spcAft>
                <a:spcPts val="0"/>
              </a:spcAft>
              <a:buNone/>
            </a:pPr>
            <a:r>
              <a:rPr lang="en"/>
              <a:t>ESS Endowment Fund</a:t>
            </a:r>
            <a:endParaRPr/>
          </a:p>
          <a:p>
            <a:pPr marL="0" lvl="0" indent="0" algn="l" rtl="0">
              <a:spcBef>
                <a:spcPts val="0"/>
              </a:spcBef>
              <a:spcAft>
                <a:spcPts val="0"/>
              </a:spcAft>
              <a:buNone/>
            </a:pPr>
            <a:r>
              <a:rPr lang="en"/>
              <a:t>Whiiten Fund</a:t>
            </a:r>
            <a:endParaRPr/>
          </a:p>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g5e17bbb304_6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6" name="Google Shape;156;g5e17bbb304_6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Our product is currently priced at $930 for one system incl. 3 beacons and 10 ID tags. However, after we finalize production and start outsourcing manufacturing, our current product expenses should reduce to so as to gain significantly more profit.</a:t>
            </a:r>
            <a:endParaRPr/>
          </a:p>
          <a:p>
            <a:pPr marL="0" lvl="0" indent="0" algn="l" rtl="0">
              <a:spcBef>
                <a:spcPts val="0"/>
              </a:spcBef>
              <a:spcAft>
                <a:spcPts val="0"/>
              </a:spcAft>
              <a:buNone/>
            </a:pPr>
            <a:endParaRPr/>
          </a:p>
          <a:p>
            <a:pPr marL="0" lvl="0" indent="0" algn="l" rtl="0">
              <a:spcBef>
                <a:spcPts val="0"/>
              </a:spcBef>
              <a:spcAft>
                <a:spcPts val="0"/>
              </a:spcAft>
              <a:buNone/>
            </a:pPr>
            <a:r>
              <a:rPr lang="en"/>
              <a:t>Additional Beacons and ID tags cost $45 and $44 respectively.</a:t>
            </a:r>
            <a:endParaRPr/>
          </a:p>
          <a:p>
            <a:pPr marL="0" lvl="0" indent="0" algn="l" rtl="0">
              <a:spcBef>
                <a:spcPts val="0"/>
              </a:spcBef>
              <a:spcAft>
                <a:spcPts val="0"/>
              </a:spcAft>
              <a:buNone/>
            </a:pPr>
            <a:endParaRPr/>
          </a:p>
          <a:p>
            <a:pPr marL="0" lvl="0" indent="0" algn="l" rtl="0">
              <a:spcBef>
                <a:spcPts val="0"/>
              </a:spcBef>
              <a:spcAft>
                <a:spcPts val="0"/>
              </a:spcAft>
              <a:buNone/>
            </a:pPr>
            <a:r>
              <a:rPr lang="en"/>
              <a:t>Our plan is to price our software services at $200/year. This would grant us continual income flow after the initial sale. After more intensive market research, our product pricing will change. </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3"/>
        <p:cNvGrpSpPr/>
        <p:nvPr/>
      </p:nvGrpSpPr>
      <p:grpSpPr>
        <a:xfrm>
          <a:off x="0" y="0"/>
          <a:ext cx="0" cy="0"/>
          <a:chOff x="0" y="0"/>
          <a:chExt cx="0" cy="0"/>
        </a:xfrm>
      </p:grpSpPr>
      <p:sp>
        <p:nvSpPr>
          <p:cNvPr id="164" name="Google Shape;164;g5df6b8fad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5" name="Google Shape;165;g5df6b8fad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5df6b8fad4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5df6b8fad4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Clr>
                <a:schemeClr val="dk1"/>
              </a:buClr>
              <a:buSzPts val="1100"/>
              <a:buChar char="-"/>
            </a:pPr>
            <a:r>
              <a:rPr lang="en">
                <a:solidFill>
                  <a:schemeClr val="dk1"/>
                </a:solidFill>
              </a:rPr>
              <a:t>ABS is a system of indoor Locator Beacons which can track wearable ID tags using rf signals in the UWB spectrum</a:t>
            </a:r>
            <a:endParaRPr>
              <a:solidFill>
                <a:schemeClr val="dk1"/>
              </a:solidFill>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Each beacon can detect the distance between itself and an ID tag </a:t>
            </a:r>
            <a:endParaRPr>
              <a:solidFill>
                <a:schemeClr val="dk1"/>
              </a:solidFill>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and using a Private Wifi network the distance data can be forwarded to a DPU for trilateration processing</a:t>
            </a:r>
            <a:endParaRPr>
              <a:solidFill>
                <a:schemeClr val="dk1"/>
              </a:solidFill>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The final location info is displayed to the first responders through a GUI</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g5df6b8fad4_0_3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0" name="Google Shape;180;g5df6b8fad4_0_3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The system will operate under two modes: idle and emergency mode</a:t>
            </a:r>
            <a:endParaRPr/>
          </a:p>
          <a:p>
            <a:pPr marL="457200" lvl="0" indent="-298450" algn="l" rtl="0">
              <a:lnSpc>
                <a:spcPct val="150000"/>
              </a:lnSpc>
              <a:spcBef>
                <a:spcPts val="0"/>
              </a:spcBef>
              <a:spcAft>
                <a:spcPts val="0"/>
              </a:spcAft>
              <a:buClr>
                <a:schemeClr val="dk1"/>
              </a:buClr>
              <a:buSzPts val="1100"/>
              <a:buChar char="-"/>
            </a:pPr>
            <a:r>
              <a:rPr lang="en">
                <a:solidFill>
                  <a:schemeClr val="dk1"/>
                </a:solidFill>
              </a:rPr>
              <a:t>during idle mode  Rf communication is off and tracking is disabled to prevent privacy breaches</a:t>
            </a:r>
            <a:endParaRPr/>
          </a:p>
          <a:p>
            <a:pPr marL="457200" lvl="0" indent="-298450" algn="l" rtl="0">
              <a:lnSpc>
                <a:spcPct val="150000"/>
              </a:lnSpc>
              <a:spcBef>
                <a:spcPts val="0"/>
              </a:spcBef>
              <a:spcAft>
                <a:spcPts val="0"/>
              </a:spcAft>
              <a:buClr>
                <a:schemeClr val="dk1"/>
              </a:buClr>
              <a:buSzPts val="1100"/>
              <a:buChar char="-"/>
            </a:pPr>
            <a:r>
              <a:rPr lang="en"/>
              <a:t>During emergency mode beacons and ID tags establish rf communication pipeline to enable location tracking</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g5df6b8fad4_0_3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8" name="Google Shape;188;g5df6b8fad4_0_3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Each id tag and anchor is composed of an esp32 MCU</a:t>
            </a:r>
            <a:endParaRPr/>
          </a:p>
          <a:p>
            <a:pPr marL="457200" lvl="0" indent="-298450" algn="l" rtl="0">
              <a:lnSpc>
                <a:spcPct val="150000"/>
              </a:lnSpc>
              <a:spcBef>
                <a:spcPts val="0"/>
              </a:spcBef>
              <a:spcAft>
                <a:spcPts val="0"/>
              </a:spcAft>
              <a:buSzPts val="1100"/>
              <a:buChar char="-"/>
            </a:pPr>
            <a:r>
              <a:rPr lang="en"/>
              <a:t>And a decawave DWM1000 UWB transceiver module</a:t>
            </a:r>
            <a:endParaRPr/>
          </a:p>
          <a:p>
            <a:pPr marL="457200" lvl="0" indent="-298450" algn="l" rtl="0">
              <a:lnSpc>
                <a:spcPct val="150000"/>
              </a:lnSpc>
              <a:spcBef>
                <a:spcPts val="0"/>
              </a:spcBef>
              <a:spcAft>
                <a:spcPts val="0"/>
              </a:spcAft>
              <a:buSzPts val="1100"/>
              <a:buChar char="-"/>
            </a:pPr>
            <a:r>
              <a:rPr lang="en"/>
              <a:t>The two components communicate with each other using Serial Peripheral Interface (SPI)</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5"/>
        <p:cNvGrpSpPr/>
        <p:nvPr/>
      </p:nvGrpSpPr>
      <p:grpSpPr>
        <a:xfrm>
          <a:off x="0" y="0"/>
          <a:ext cx="0" cy="0"/>
          <a:chOff x="0" y="0"/>
          <a:chExt cx="0" cy="0"/>
        </a:xfrm>
      </p:grpSpPr>
      <p:sp>
        <p:nvSpPr>
          <p:cNvPr id="196" name="Google Shape;196;g5df6b8fad4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7" name="Google Shape;197;g5df6b8fad4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Esp32</a:t>
            </a:r>
            <a:r>
              <a:rPr lang="en">
                <a:solidFill>
                  <a:schemeClr val="dk1"/>
                </a:solidFill>
              </a:rPr>
              <a:t> are low-cost system on a chip microcontrollers </a:t>
            </a:r>
            <a:endParaRPr/>
          </a:p>
          <a:p>
            <a:pPr marL="457200" lvl="0" indent="-298450" algn="l" rtl="0">
              <a:spcBef>
                <a:spcPts val="0"/>
              </a:spcBef>
              <a:spcAft>
                <a:spcPts val="0"/>
              </a:spcAft>
              <a:buSzPts val="1100"/>
              <a:buChar char="-"/>
            </a:pPr>
            <a:r>
              <a:rPr lang="en"/>
              <a:t>Each </a:t>
            </a:r>
            <a:r>
              <a:rPr lang="en">
                <a:solidFill>
                  <a:schemeClr val="dk1"/>
                </a:solidFill>
              </a:rPr>
              <a:t>contains a </a:t>
            </a:r>
            <a:r>
              <a:rPr lang="en" sz="1050">
                <a:solidFill>
                  <a:srgbClr val="222222"/>
                </a:solidFill>
                <a:highlight>
                  <a:srgbClr val="FFFFFF"/>
                </a:highlight>
              </a:rPr>
              <a:t>32-bit Tensilca </a:t>
            </a:r>
            <a:r>
              <a:rPr lang="en">
                <a:solidFill>
                  <a:schemeClr val="dk1"/>
                </a:solidFill>
              </a:rPr>
              <a:t>microprocessor</a:t>
            </a:r>
            <a:r>
              <a:rPr lang="en"/>
              <a:t> with integrated Wi-Fi and dual-mode Bluetooth </a:t>
            </a:r>
            <a:endParaRPr/>
          </a:p>
          <a:p>
            <a:pPr marL="457200" lvl="0" indent="-298450" algn="l" rtl="0">
              <a:spcBef>
                <a:spcPts val="0"/>
              </a:spcBef>
              <a:spcAft>
                <a:spcPts val="0"/>
              </a:spcAft>
              <a:buSzPts val="1100"/>
              <a:buChar char="-"/>
            </a:pPr>
            <a:r>
              <a:rPr lang="en"/>
              <a:t>It also provides very efficient power saving capabilities which is vital for wearable electronics</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
        <p:cNvGrpSpPr/>
        <p:nvPr/>
      </p:nvGrpSpPr>
      <p:grpSpPr>
        <a:xfrm>
          <a:off x="0" y="0"/>
          <a:ext cx="0" cy="0"/>
          <a:chOff x="0" y="0"/>
          <a:chExt cx="0" cy="0"/>
        </a:xfrm>
      </p:grpSpPr>
      <p:sp>
        <p:nvSpPr>
          <p:cNvPr id="64" name="Google Shape;64;g5dd801425f_0_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 name="Google Shape;65;g5dd801425f_0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5df6b8fad4_0_1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5df6b8fad4_0_16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The decawave DWM1000 UWB modules are RF modules that operate in the range of 3.5 to 6.5 Ghz</a:t>
            </a:r>
            <a:endParaRPr/>
          </a:p>
          <a:p>
            <a:pPr marL="457200" lvl="0" indent="-298450" algn="l" rtl="0">
              <a:spcBef>
                <a:spcPts val="0"/>
              </a:spcBef>
              <a:spcAft>
                <a:spcPts val="0"/>
              </a:spcAft>
              <a:buSzPts val="1100"/>
              <a:buChar char="-"/>
            </a:pPr>
            <a:r>
              <a:rPr lang="en"/>
              <a:t>And are Low-Rate Wireless Networks compliant</a:t>
            </a:r>
            <a:endParaRPr/>
          </a:p>
          <a:p>
            <a:pPr marL="457200" lvl="0" indent="-298450" algn="l" rtl="0">
              <a:spcBef>
                <a:spcPts val="0"/>
              </a:spcBef>
              <a:spcAft>
                <a:spcPts val="0"/>
              </a:spcAft>
              <a:buSzPts val="1100"/>
              <a:buChar char="-"/>
            </a:pPr>
            <a:r>
              <a:rPr lang="en"/>
              <a:t>These modules provide tracking up to 10 cm indoors</a:t>
            </a:r>
            <a:endParaRPr/>
          </a:p>
          <a:p>
            <a:pPr marL="457200" lvl="0" indent="-298450" algn="l" rtl="0">
              <a:spcBef>
                <a:spcPts val="0"/>
              </a:spcBef>
              <a:spcAft>
                <a:spcPts val="0"/>
              </a:spcAft>
              <a:buSzPts val="1100"/>
              <a:buChar char="-"/>
            </a:pPr>
            <a:r>
              <a:rPr lang="en"/>
              <a:t>They can also reach up to 300m with very high communications data rates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5df6b8fad4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5df6b8fad4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Beacons are stationary high mounted transceiver devices</a:t>
            </a:r>
            <a:endParaRPr/>
          </a:p>
          <a:p>
            <a:pPr marL="457200" lvl="0" indent="-298450" algn="l" rtl="0">
              <a:lnSpc>
                <a:spcPct val="150000"/>
              </a:lnSpc>
              <a:spcBef>
                <a:spcPts val="0"/>
              </a:spcBef>
              <a:spcAft>
                <a:spcPts val="0"/>
              </a:spcAft>
              <a:buSzPts val="1100"/>
              <a:buChar char="-"/>
            </a:pPr>
            <a:r>
              <a:rPr lang="en"/>
              <a:t>Located on walls, pillars and any location with good structural integrity</a:t>
            </a:r>
            <a:endParaRPr/>
          </a:p>
          <a:p>
            <a:pPr marL="457200" lvl="0" indent="-298450" algn="l" rtl="0">
              <a:lnSpc>
                <a:spcPct val="150000"/>
              </a:lnSpc>
              <a:spcBef>
                <a:spcPts val="0"/>
              </a:spcBef>
              <a:spcAft>
                <a:spcPts val="0"/>
              </a:spcAft>
              <a:buSzPts val="1100"/>
              <a:buChar char="-"/>
            </a:pPr>
            <a:r>
              <a:rPr lang="en"/>
              <a:t>Using the same uwb models as the ID tags for rf communication</a:t>
            </a:r>
            <a:endParaRPr/>
          </a:p>
          <a:p>
            <a:pPr marL="457200" lvl="0" indent="-298450" algn="l" rtl="0">
              <a:lnSpc>
                <a:spcPct val="150000"/>
              </a:lnSpc>
              <a:spcBef>
                <a:spcPts val="0"/>
              </a:spcBef>
              <a:spcAft>
                <a:spcPts val="0"/>
              </a:spcAft>
              <a:buSzPts val="1100"/>
              <a:buChar char="-"/>
            </a:pPr>
            <a:r>
              <a:rPr lang="en"/>
              <a:t>For trilateration to work a minimum of 3 beacons is required</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5df6b8fad4_0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2" name="Google Shape;222;g5df6b8fad4_0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Each ID tag is small wearable electronic device integrated with MCU and UWB transceivers</a:t>
            </a:r>
            <a:endParaRPr/>
          </a:p>
          <a:p>
            <a:pPr marL="457200" lvl="0" indent="-298450" algn="l" rtl="0">
              <a:lnSpc>
                <a:spcPct val="150000"/>
              </a:lnSpc>
              <a:spcBef>
                <a:spcPts val="0"/>
              </a:spcBef>
              <a:spcAft>
                <a:spcPts val="0"/>
              </a:spcAft>
              <a:buSzPts val="1100"/>
              <a:buChar char="-"/>
            </a:pPr>
            <a:r>
              <a:rPr lang="en"/>
              <a:t>They are light, durable, and provide sustainable power saving options </a:t>
            </a:r>
            <a:endParaRPr/>
          </a:p>
          <a:p>
            <a:pPr marL="457200" lvl="0" indent="-298450" algn="l" rtl="0">
              <a:lnSpc>
                <a:spcPct val="150000"/>
              </a:lnSpc>
              <a:spcBef>
                <a:spcPts val="0"/>
              </a:spcBef>
              <a:spcAft>
                <a:spcPts val="0"/>
              </a:spcAft>
              <a:buSzPts val="1100"/>
              <a:buChar char="-"/>
            </a:pPr>
            <a:r>
              <a:rPr lang="en"/>
              <a:t>The plan was to integrate with access cards or key fobs for every carry</a:t>
            </a:r>
            <a:endParaRPr/>
          </a:p>
          <a:p>
            <a:pPr marL="457200" lvl="0" indent="-298450" algn="l" rtl="0">
              <a:lnSpc>
                <a:spcPct val="150000"/>
              </a:lnSpc>
              <a:spcBef>
                <a:spcPts val="0"/>
              </a:spcBef>
              <a:spcAft>
                <a:spcPts val="0"/>
              </a:spcAft>
              <a:buSzPts val="1100"/>
              <a:buChar char="-"/>
            </a:pPr>
            <a:r>
              <a:rPr lang="en"/>
              <a:t>And during an emergency any personnel trapped can toggle ID tags on and broadcast their location</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5df6b8fad4_0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5df6b8fad4_0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df6b8fad4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df6b8fad4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5e17bbb304_12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5e17bbb304_12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5df6b8fad4_0_3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5df6b8fad4_0_3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Calculation show ID tags can last up to 20 years on a 2000mAH battery</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g5e17bbb304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 name="Google Shape;284;g5e17bbb304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Even 5x more power consumption than advertised and it will still last 4 years</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5df6b8fad4_0_1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5df6b8fad4_0_1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9"/>
        <p:cNvGrpSpPr/>
        <p:nvPr/>
      </p:nvGrpSpPr>
      <p:grpSpPr>
        <a:xfrm>
          <a:off x="0" y="0"/>
          <a:ext cx="0" cy="0"/>
          <a:chOff x="0" y="0"/>
          <a:chExt cx="0" cy="0"/>
        </a:xfrm>
      </p:grpSpPr>
      <p:sp>
        <p:nvSpPr>
          <p:cNvPr id="300" name="Google Shape;300;g5df6b8fad4_0_1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1" name="Google Shape;301;g5df6b8fad4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RF Ranging is the measurement of distance between transmitter and receiver using metrics that can be retrieved from RF technologies.</a:t>
            </a:r>
            <a:endParaRPr/>
          </a:p>
          <a:p>
            <a:pPr marL="457200" lvl="0" indent="-298450" algn="l" rtl="0">
              <a:spcBef>
                <a:spcPts val="0"/>
              </a:spcBef>
              <a:spcAft>
                <a:spcPts val="0"/>
              </a:spcAft>
              <a:buSzPts val="1100"/>
              <a:buChar char="-"/>
            </a:pPr>
            <a:r>
              <a:rPr lang="en"/>
              <a:t>Two approaches: Received Signal Strength Indicator and Time-of-Flight, using two different RF technology</a:t>
            </a:r>
            <a:endParaRPr/>
          </a:p>
          <a:p>
            <a:pPr marL="457200" lvl="0" indent="-298450" algn="l" rtl="0">
              <a:spcBef>
                <a:spcPts val="0"/>
              </a:spcBef>
              <a:spcAft>
                <a:spcPts val="0"/>
              </a:spcAft>
              <a:buSzPts val="1100"/>
              <a:buChar char="-"/>
            </a:pPr>
            <a:r>
              <a:rPr lang="en"/>
              <a:t>RSSI is employed in PoC phase using Bluetooth Low Energy Radios as our tags and beacons, which operates on the 2.4GHz frequency</a:t>
            </a:r>
            <a:endParaRPr/>
          </a:p>
          <a:p>
            <a:pPr marL="457200" lvl="0" indent="-298450" algn="l" rtl="0">
              <a:spcBef>
                <a:spcPts val="0"/>
              </a:spcBef>
              <a:spcAft>
                <a:spcPts val="0"/>
              </a:spcAft>
              <a:buSzPts val="1100"/>
              <a:buChar char="-"/>
            </a:pPr>
            <a:r>
              <a:rPr lang="en"/>
              <a:t>Since RSSI behaves in accordance to the ISL, which states that signal strength decreases per squared distance from the source, RSSI can be used to approximate distance between sender and receiver</a:t>
            </a:r>
            <a:endParaRPr/>
          </a:p>
          <a:p>
            <a:pPr marL="457200" lvl="0" indent="-298450" algn="l" rtl="0">
              <a:spcBef>
                <a:spcPts val="0"/>
              </a:spcBef>
              <a:spcAft>
                <a:spcPts val="0"/>
              </a:spcAft>
              <a:buSzPts val="1100"/>
              <a:buChar char="-"/>
            </a:pPr>
            <a:r>
              <a:rPr lang="en"/>
              <a:t>RSSI is an great metric for proximity rather than true distance as it is very vulnerable to multipath fading and interference</a:t>
            </a:r>
            <a:endParaRPr/>
          </a:p>
          <a:p>
            <a:pPr marL="0" lvl="0" indent="0" algn="l" rtl="0">
              <a:spcBef>
                <a:spcPts val="0"/>
              </a:spcBef>
              <a:spcAft>
                <a:spcPts val="0"/>
              </a:spcAft>
              <a:buNone/>
            </a:pPr>
            <a:endParaRPr/>
          </a:p>
          <a:p>
            <a:pPr marL="457200" lvl="0" indent="-298450" algn="l" rtl="0">
              <a:spcBef>
                <a:spcPts val="0"/>
              </a:spcBef>
              <a:spcAft>
                <a:spcPts val="0"/>
              </a:spcAft>
              <a:buSzPts val="1100"/>
              <a:buChar char="-"/>
            </a:pPr>
            <a:r>
              <a:rPr lang="en"/>
              <a:t>The alternative, time of flight based approach will be used in the prototype phase and measured with ultra-wideband radios</a:t>
            </a:r>
            <a:endParaRPr/>
          </a:p>
          <a:p>
            <a:pPr marL="457200" lvl="0" indent="-298450" algn="l" rtl="0">
              <a:spcBef>
                <a:spcPts val="0"/>
              </a:spcBef>
              <a:spcAft>
                <a:spcPts val="0"/>
              </a:spcAft>
              <a:buSzPts val="1100"/>
              <a:buChar char="-"/>
            </a:pPr>
            <a:r>
              <a:rPr lang="en"/>
              <a:t>Time-of-flight describes the signal travel time from its emission to its return to the source</a:t>
            </a:r>
            <a:endParaRPr/>
          </a:p>
          <a:p>
            <a:pPr marL="457200" lvl="0" indent="-298450" algn="l" rtl="0">
              <a:spcBef>
                <a:spcPts val="0"/>
              </a:spcBef>
              <a:spcAft>
                <a:spcPts val="0"/>
              </a:spcAft>
              <a:buSzPts val="1100"/>
              <a:buChar char="-"/>
            </a:pPr>
            <a:r>
              <a:rPr lang="en"/>
              <a:t>EM waves travel at speed of light, hence with time-of-light measurement, distance can be calculated</a:t>
            </a:r>
            <a:endParaRPr/>
          </a:p>
          <a:p>
            <a:pPr marL="45720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
        <p:cNvGrpSpPr/>
        <p:nvPr/>
      </p:nvGrpSpPr>
      <p:grpSpPr>
        <a:xfrm>
          <a:off x="0" y="0"/>
          <a:ext cx="0" cy="0"/>
          <a:chOff x="0" y="0"/>
          <a:chExt cx="0" cy="0"/>
        </a:xfrm>
      </p:grpSpPr>
      <p:sp>
        <p:nvSpPr>
          <p:cNvPr id="71" name="Google Shape;71;g5df6b8fad4_0_4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 name="Google Shape;72;g5df6b8fad4_0_4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8"/>
        <p:cNvGrpSpPr/>
        <p:nvPr/>
      </p:nvGrpSpPr>
      <p:grpSpPr>
        <a:xfrm>
          <a:off x="0" y="0"/>
          <a:ext cx="0" cy="0"/>
          <a:chOff x="0" y="0"/>
          <a:chExt cx="0" cy="0"/>
        </a:xfrm>
      </p:grpSpPr>
      <p:sp>
        <p:nvSpPr>
          <p:cNvPr id="309" name="Google Shape;309;g5df6b8fad4_0_4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0" name="Google Shape;310;g5df6b8fad4_0_4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5df6b8fad4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5df6b8fad4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6"/>
        <p:cNvGrpSpPr/>
        <p:nvPr/>
      </p:nvGrpSpPr>
      <p:grpSpPr>
        <a:xfrm>
          <a:off x="0" y="0"/>
          <a:ext cx="0" cy="0"/>
          <a:chOff x="0" y="0"/>
          <a:chExt cx="0" cy="0"/>
        </a:xfrm>
      </p:grpSpPr>
      <p:sp>
        <p:nvSpPr>
          <p:cNvPr id="327" name="Google Shape;327;g5dfaf458c9_0_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8" name="Google Shape;328;g5dfaf458c9_0_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5"/>
        <p:cNvGrpSpPr/>
        <p:nvPr/>
      </p:nvGrpSpPr>
      <p:grpSpPr>
        <a:xfrm>
          <a:off x="0" y="0"/>
          <a:ext cx="0" cy="0"/>
          <a:chOff x="0" y="0"/>
          <a:chExt cx="0" cy="0"/>
        </a:xfrm>
      </p:grpSpPr>
      <p:sp>
        <p:nvSpPr>
          <p:cNvPr id="336" name="Google Shape;336;g5df6b8fad4_0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7" name="Google Shape;337;g5df6b8fad4_0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5e17bbb304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5e17bbb304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Frontend and server are rust</a:t>
            </a:r>
            <a:endParaRPr/>
          </a:p>
          <a:p>
            <a:pPr marL="0" lvl="0" indent="0" algn="l" rtl="0">
              <a:spcBef>
                <a:spcPts val="0"/>
              </a:spcBef>
              <a:spcAft>
                <a:spcPts val="0"/>
              </a:spcAft>
              <a:buNone/>
            </a:pPr>
            <a:r>
              <a:rPr lang="en"/>
              <a:t>Arduinos use c++</a:t>
            </a:r>
            <a:endParaRPr/>
          </a:p>
          <a:p>
            <a:pPr marL="0" lvl="0" indent="0" algn="l" rtl="0">
              <a:spcBef>
                <a:spcPts val="0"/>
              </a:spcBef>
              <a:spcAft>
                <a:spcPts val="0"/>
              </a:spcAft>
              <a:buNone/>
            </a:pPr>
            <a:r>
              <a:rPr lang="en"/>
              <a:t>Frontend -&gt; webserver -&gt; data processing -&gt; beacons -&gt; id tags</a:t>
            </a:r>
            <a:endParaRPr/>
          </a:p>
          <a:p>
            <a:pPr marL="0" lvl="0" indent="0" algn="l" rtl="0">
              <a:spcBef>
                <a:spcPts val="0"/>
              </a:spcBef>
              <a:spcAft>
                <a:spcPts val="0"/>
              </a:spcAft>
              <a:buNone/>
            </a:pPr>
            <a:r>
              <a:rPr lang="en"/>
              <a:t>Primary funcitonality of the client is to handle user GUI</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9"/>
        <p:cNvGrpSpPr/>
        <p:nvPr/>
      </p:nvGrpSpPr>
      <p:grpSpPr>
        <a:xfrm>
          <a:off x="0" y="0"/>
          <a:ext cx="0" cy="0"/>
          <a:chOff x="0" y="0"/>
          <a:chExt cx="0" cy="0"/>
        </a:xfrm>
      </p:grpSpPr>
      <p:sp>
        <p:nvSpPr>
          <p:cNvPr id="350" name="Google Shape;350;g5df6b8fad4_0_1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1" name="Google Shape;351;g5df6b8fad4_0_1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server is the most complicated software component in akriveia</a:t>
            </a:r>
            <a:endParaRPr/>
          </a:p>
          <a:p>
            <a:pPr marL="0" lvl="0" indent="0" algn="l" rtl="0">
              <a:spcBef>
                <a:spcPts val="0"/>
              </a:spcBef>
              <a:spcAft>
                <a:spcPts val="0"/>
              </a:spcAft>
              <a:buNone/>
            </a:pPr>
            <a:r>
              <a:rPr lang="en"/>
              <a:t>Controllers and models are just a collection of functions</a:t>
            </a:r>
            <a:endParaRPr/>
          </a:p>
          <a:p>
            <a:pPr marL="0" lvl="0" indent="0" algn="l" rtl="0">
              <a:spcBef>
                <a:spcPts val="0"/>
              </a:spcBef>
              <a:spcAft>
                <a:spcPts val="0"/>
              </a:spcAft>
              <a:buNone/>
            </a:pPr>
            <a:r>
              <a:rPr lang="en"/>
              <a:t>Actors are base unit of parallel computation -&gt; make use of hardware</a:t>
            </a:r>
            <a:endParaRPr/>
          </a:p>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5e17bbb304_5_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5e17bbb304_5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Compared to the competing rust packages, actix was a more complete package - model view controller + backend</a:t>
            </a:r>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5"/>
        <p:cNvGrpSpPr/>
        <p:nvPr/>
      </p:nvGrpSpPr>
      <p:grpSpPr>
        <a:xfrm>
          <a:off x="0" y="0"/>
          <a:ext cx="0" cy="0"/>
          <a:chOff x="0" y="0"/>
          <a:chExt cx="0" cy="0"/>
        </a:xfrm>
      </p:grpSpPr>
      <p:sp>
        <p:nvSpPr>
          <p:cNvPr id="366" name="Google Shape;366;g5e17bbb304_5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7" name="Google Shape;367;g5e17bbb304_5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Similar to actix but compiled to web assembly and executed on the browser</a:t>
            </a:r>
            <a:endParaRPr/>
          </a:p>
          <a:p>
            <a:pPr marL="0" lvl="0" indent="0" algn="l" rtl="0">
              <a:spcBef>
                <a:spcPts val="0"/>
              </a:spcBef>
              <a:spcAft>
                <a:spcPts val="0"/>
              </a:spcAft>
              <a:buNone/>
            </a:pPr>
            <a:r>
              <a:rPr lang="en"/>
              <a:t>Single set of files sent to browser, after that akriveia only uses REST</a:t>
            </a:r>
            <a:endParaRPr/>
          </a:p>
          <a:p>
            <a:pPr marL="0" lvl="0" indent="0" algn="l" rtl="0">
              <a:spcBef>
                <a:spcPts val="0"/>
              </a:spcBef>
              <a:spcAft>
                <a:spcPts val="0"/>
              </a:spcAft>
              <a:buNone/>
            </a:pPr>
            <a:r>
              <a:rPr lang="en"/>
              <a:t>Yew generates html for the browser to display</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e17bbb304_1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e17bbb304_1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All software costs are free internally.</a:t>
            </a:r>
            <a:endParaRPr/>
          </a:p>
          <a:p>
            <a:pPr marL="0" lvl="0" indent="0" algn="l" rtl="0">
              <a:spcBef>
                <a:spcPts val="0"/>
              </a:spcBef>
              <a:spcAft>
                <a:spcPts val="0"/>
              </a:spcAft>
              <a:buNone/>
            </a:pPr>
            <a:r>
              <a:rPr lang="en"/>
              <a:t>We use all open source packages</a:t>
            </a:r>
            <a:endParaRPr/>
          </a:p>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2"/>
        <p:cNvGrpSpPr/>
        <p:nvPr/>
      </p:nvGrpSpPr>
      <p:grpSpPr>
        <a:xfrm>
          <a:off x="0" y="0"/>
          <a:ext cx="0" cy="0"/>
          <a:chOff x="0" y="0"/>
          <a:chExt cx="0" cy="0"/>
        </a:xfrm>
      </p:grpSpPr>
      <p:sp>
        <p:nvSpPr>
          <p:cNvPr id="383" name="Google Shape;383;g5df6b8fad4_0_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4" name="Google Shape;384;g5df6b8fad4_0_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
        <p:cNvGrpSpPr/>
        <p:nvPr/>
      </p:nvGrpSpPr>
      <p:grpSpPr>
        <a:xfrm>
          <a:off x="0" y="0"/>
          <a:ext cx="0" cy="0"/>
          <a:chOff x="0" y="0"/>
          <a:chExt cx="0" cy="0"/>
        </a:xfrm>
      </p:grpSpPr>
      <p:sp>
        <p:nvSpPr>
          <p:cNvPr id="78" name="Google Shape;78;g5df6b8fad4_0_1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 name="Google Shape;79;g5df6b8fad4_0_1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5df5f0f78b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5df5f0f78b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three categories of risks we located are Management, Technological and External Risks.</a:t>
            </a:r>
            <a:endParaRPr/>
          </a:p>
          <a:p>
            <a:pPr marL="0" lvl="0" indent="0" algn="l" rtl="0">
              <a:spcBef>
                <a:spcPts val="0"/>
              </a:spcBef>
              <a:spcAft>
                <a:spcPts val="0"/>
              </a:spcAft>
              <a:buNone/>
            </a:pPr>
            <a:endParaRPr/>
          </a:p>
          <a:p>
            <a:pPr marL="0" lvl="0" indent="0" algn="l" rtl="0">
              <a:spcBef>
                <a:spcPts val="0"/>
              </a:spcBef>
              <a:spcAft>
                <a:spcPts val="0"/>
              </a:spcAft>
              <a:buNone/>
            </a:pPr>
            <a:r>
              <a:rPr lang="en"/>
              <a:t>Management risks pertain to possibilities of error in running company operations. These include escalating cost, delayed project schedule and any logistical issues from production or shipping.</a:t>
            </a:r>
            <a:endParaRPr/>
          </a:p>
          <a:p>
            <a:pPr marL="0" lvl="0" indent="0" algn="l" rtl="0">
              <a:spcBef>
                <a:spcPts val="0"/>
              </a:spcBef>
              <a:spcAft>
                <a:spcPts val="0"/>
              </a:spcAft>
              <a:buNone/>
            </a:pPr>
            <a:r>
              <a:rPr lang="en"/>
              <a:t>Technological risks are risks that prevents our system from meeting performance expectations. These contain possible component or system failures, possible software bugs and inconsistent performance issues.</a:t>
            </a:r>
            <a:endParaRPr/>
          </a:p>
          <a:p>
            <a:pPr marL="0" lvl="0" indent="0" algn="l" rtl="0">
              <a:spcBef>
                <a:spcPts val="0"/>
              </a:spcBef>
              <a:spcAft>
                <a:spcPts val="0"/>
              </a:spcAft>
              <a:buNone/>
            </a:pPr>
            <a:r>
              <a:rPr lang="en"/>
              <a:t>Possible external risks out of our control may include a change in user market or financial markets, possible patent or litigation situations and external factors such as fires or natural disasters.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5dfc4d05e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5dfc4d05e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chose the most severe risks  and provided remediation strategies against them.</a:t>
            </a:r>
            <a:endParaRPr/>
          </a:p>
          <a:p>
            <a:pPr marL="457200" lvl="0" indent="-298450" algn="l" rtl="0">
              <a:spcBef>
                <a:spcPts val="0"/>
              </a:spcBef>
              <a:spcAft>
                <a:spcPts val="0"/>
              </a:spcAft>
              <a:buSzPts val="1100"/>
              <a:buAutoNum type="arabicPeriod"/>
            </a:pPr>
            <a:r>
              <a:rPr lang="en"/>
              <a:t>First one, Stakeholders have unrealistic expectations or are unclear on project scope</a:t>
            </a:r>
            <a:endParaRPr/>
          </a:p>
          <a:p>
            <a:pPr marL="914400" lvl="1" indent="-298450" algn="l" rtl="0">
              <a:spcBef>
                <a:spcPts val="0"/>
              </a:spcBef>
              <a:spcAft>
                <a:spcPts val="0"/>
              </a:spcAft>
              <a:buSzPts val="1100"/>
              <a:buAutoNum type="alphaLcPeriod"/>
            </a:pPr>
            <a:r>
              <a:rPr lang="en"/>
              <a:t>To solve this, we define our project scope in documentation or communication clearly in discussion/meetings.</a:t>
            </a:r>
            <a:endParaRPr/>
          </a:p>
          <a:p>
            <a:pPr marL="457200" lvl="0" indent="-298450" algn="l" rtl="0">
              <a:spcBef>
                <a:spcPts val="0"/>
              </a:spcBef>
              <a:spcAft>
                <a:spcPts val="0"/>
              </a:spcAft>
              <a:buSzPts val="1100"/>
              <a:buAutoNum type="arabicPeriod"/>
            </a:pPr>
            <a:r>
              <a:rPr lang="en"/>
              <a:t>If there is a delay in our project schedule because of shipping, manufacturing or purchasing of materials. Our steps to combat delays would be</a:t>
            </a:r>
            <a:endParaRPr/>
          </a:p>
          <a:p>
            <a:pPr marL="914400" lvl="1" indent="-298450" algn="l" rtl="0">
              <a:spcBef>
                <a:spcPts val="0"/>
              </a:spcBef>
              <a:spcAft>
                <a:spcPts val="0"/>
              </a:spcAft>
              <a:buSzPts val="1100"/>
              <a:buAutoNum type="alphaLcPeriod"/>
            </a:pPr>
            <a:r>
              <a:rPr lang="en"/>
              <a:t>Planning purchases in advance</a:t>
            </a:r>
            <a:endParaRPr/>
          </a:p>
          <a:p>
            <a:pPr marL="914400" lvl="1" indent="-298450" algn="l" rtl="0">
              <a:spcBef>
                <a:spcPts val="0"/>
              </a:spcBef>
              <a:spcAft>
                <a:spcPts val="0"/>
              </a:spcAft>
              <a:buSzPts val="1100"/>
              <a:buAutoNum type="alphaLcPeriod"/>
            </a:pPr>
            <a:r>
              <a:rPr lang="en"/>
              <a:t>Research about vendors and asking for prototype copies </a:t>
            </a:r>
            <a:endParaRPr/>
          </a:p>
          <a:p>
            <a:pPr marL="914400" lvl="1" indent="-298450" algn="l" rtl="0">
              <a:spcBef>
                <a:spcPts val="0"/>
              </a:spcBef>
              <a:spcAft>
                <a:spcPts val="0"/>
              </a:spcAft>
              <a:buSzPts val="1100"/>
              <a:buAutoNum type="alphaLcPeriod"/>
            </a:pPr>
            <a:r>
              <a:rPr lang="en"/>
              <a:t>Have backup vendors in case of emergencies</a:t>
            </a:r>
            <a:endParaRPr/>
          </a:p>
          <a:p>
            <a:pPr marL="457200" lvl="0" indent="-298450" algn="l" rtl="0">
              <a:spcBef>
                <a:spcPts val="0"/>
              </a:spcBef>
              <a:spcAft>
                <a:spcPts val="0"/>
              </a:spcAft>
              <a:buSzPts val="1100"/>
              <a:buAutoNum type="arabicPeriod"/>
            </a:pPr>
            <a:r>
              <a:rPr lang="en"/>
              <a:t>Another risk may be that our Beacons are destroyed or rendered offline during emergencies</a:t>
            </a:r>
            <a:endParaRPr/>
          </a:p>
          <a:p>
            <a:pPr marL="914400" lvl="1" indent="-298450" algn="l" rtl="0">
              <a:spcBef>
                <a:spcPts val="0"/>
              </a:spcBef>
              <a:spcAft>
                <a:spcPts val="0"/>
              </a:spcAft>
              <a:buSzPts val="1100"/>
              <a:buAutoNum type="alphaLcPeriod"/>
            </a:pPr>
            <a:r>
              <a:rPr lang="en"/>
              <a:t>To solve this issue, we dispersed multiple beacons throughout the floor. Our system needs only three working beacons in the vicinity.</a:t>
            </a:r>
            <a:endParaRPr/>
          </a:p>
          <a:p>
            <a:pPr marL="457200" lvl="0" indent="-298450" algn="l" rtl="0">
              <a:spcBef>
                <a:spcPts val="0"/>
              </a:spcBef>
              <a:spcAft>
                <a:spcPts val="0"/>
              </a:spcAft>
              <a:buSzPts val="1100"/>
              <a:buAutoNum type="arabicPeriod"/>
            </a:pPr>
            <a:r>
              <a:rPr lang="en"/>
              <a:t>The last issue may be that our Location of ID tags are inaccurate. This is mitigate in our installation. We 1.</a:t>
            </a:r>
            <a:endParaRPr/>
          </a:p>
          <a:p>
            <a:pPr marL="914400" lvl="1" indent="-298450" algn="l" rtl="0">
              <a:spcBef>
                <a:spcPts val="0"/>
              </a:spcBef>
              <a:spcAft>
                <a:spcPts val="0"/>
              </a:spcAft>
              <a:buSzPts val="1100"/>
              <a:buAutoNum type="alphaLcPeriod"/>
            </a:pPr>
            <a:r>
              <a:rPr lang="en"/>
              <a:t>Calibrate environment and complete system test drills</a:t>
            </a:r>
            <a:endParaRPr/>
          </a:p>
          <a:p>
            <a:pPr marL="914400" lvl="1" indent="-298450" algn="l" rtl="0">
              <a:spcBef>
                <a:spcPts val="0"/>
              </a:spcBef>
              <a:spcAft>
                <a:spcPts val="0"/>
              </a:spcAft>
              <a:buSzPts val="1100"/>
              <a:buAutoNum type="alphaLcPeriod"/>
            </a:pPr>
            <a:r>
              <a:rPr lang="en"/>
              <a:t>Check for accuracy and reliability of location. Whether it shows the correct ID tag locations.</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5df6b8fad4_0_4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5df6b8fad4_0_4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5df6b8fad4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3" name="Google Shape;413;g5df6b8fad4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For our engineering standards, we considered these four factors to determine which standards to choose. </a:t>
            </a:r>
            <a:endParaRPr/>
          </a:p>
          <a:p>
            <a:pPr marL="0" lvl="0" indent="0" algn="l" rtl="0">
              <a:spcBef>
                <a:spcPts val="0"/>
              </a:spcBef>
              <a:spcAft>
                <a:spcPts val="0"/>
              </a:spcAft>
              <a:buNone/>
            </a:pPr>
            <a:endParaRPr/>
          </a:p>
          <a:p>
            <a:pPr marL="457200" lvl="0" indent="-298450" algn="l" rtl="0">
              <a:spcBef>
                <a:spcPts val="0"/>
              </a:spcBef>
              <a:spcAft>
                <a:spcPts val="0"/>
              </a:spcAft>
              <a:buSzPts val="1100"/>
              <a:buAutoNum type="arabicPeriod"/>
            </a:pPr>
            <a:r>
              <a:rPr lang="en"/>
              <a:t>Using UWb in commercial environments</a:t>
            </a:r>
            <a:endParaRPr/>
          </a:p>
          <a:p>
            <a:pPr marL="457200" lvl="0" indent="-298450" algn="l" rtl="0">
              <a:spcBef>
                <a:spcPts val="0"/>
              </a:spcBef>
              <a:spcAft>
                <a:spcPts val="0"/>
              </a:spcAft>
              <a:buSzPts val="1100"/>
              <a:buAutoNum type="arabicPeriod"/>
            </a:pPr>
            <a:r>
              <a:rPr lang="en"/>
              <a:t>Standards of wearable technologies</a:t>
            </a:r>
            <a:endParaRPr/>
          </a:p>
          <a:p>
            <a:pPr marL="457200" lvl="0" indent="-298450" algn="l" rtl="0">
              <a:spcBef>
                <a:spcPts val="0"/>
              </a:spcBef>
              <a:spcAft>
                <a:spcPts val="0"/>
              </a:spcAft>
              <a:buSzPts val="1100"/>
              <a:buAutoNum type="arabicPeriod"/>
            </a:pPr>
            <a:r>
              <a:rPr lang="en"/>
              <a:t>Software security and design</a:t>
            </a:r>
            <a:endParaRPr/>
          </a:p>
          <a:p>
            <a:pPr marL="457200" lvl="0" indent="-298450" algn="l" rtl="0">
              <a:spcBef>
                <a:spcPts val="0"/>
              </a:spcBef>
              <a:spcAft>
                <a:spcPts val="0"/>
              </a:spcAft>
              <a:buSzPts val="1100"/>
              <a:buAutoNum type="arabicPeriod"/>
            </a:pPr>
            <a:r>
              <a:rPr lang="en"/>
              <a:t>Emergency equipment standards</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3"/>
        <p:cNvGrpSpPr/>
        <p:nvPr/>
      </p:nvGrpSpPr>
      <p:grpSpPr>
        <a:xfrm>
          <a:off x="0" y="0"/>
          <a:ext cx="0" cy="0"/>
          <a:chOff x="0" y="0"/>
          <a:chExt cx="0" cy="0"/>
        </a:xfrm>
      </p:grpSpPr>
      <p:sp>
        <p:nvSpPr>
          <p:cNvPr id="424" name="Google Shape;424;g5e17bbb304_2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5" name="Google Shape;425;g5e17bbb304_2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solidFill>
                  <a:schemeClr val="dk1"/>
                </a:solidFill>
              </a:rPr>
              <a:t>Here are the list of standards that are relevant to our project and that we have decided to adhere.</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1"/>
        <p:cNvGrpSpPr/>
        <p:nvPr/>
      </p:nvGrpSpPr>
      <p:grpSpPr>
        <a:xfrm>
          <a:off x="0" y="0"/>
          <a:ext cx="0" cy="0"/>
          <a:chOff x="0" y="0"/>
          <a:chExt cx="0" cy="0"/>
        </a:xfrm>
      </p:grpSpPr>
      <p:sp>
        <p:nvSpPr>
          <p:cNvPr id="432" name="Google Shape;432;g5e17bbb304_2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3" name="Google Shape;433;g5e17bbb304_2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Our efforts to become an environmentally progressive company means we advocate a cradle to cradle philosophy.</a:t>
            </a:r>
            <a:endParaRPr/>
          </a:p>
          <a:p>
            <a:pPr marL="0" lvl="0" indent="0" algn="l" rtl="0">
              <a:spcBef>
                <a:spcPts val="0"/>
              </a:spcBef>
              <a:spcAft>
                <a:spcPts val="0"/>
              </a:spcAft>
              <a:buNone/>
            </a:pPr>
            <a:r>
              <a:rPr lang="en"/>
              <a:t>We make sure to repurpose or recycle product parts.</a:t>
            </a:r>
            <a:endParaRPr/>
          </a:p>
          <a:p>
            <a:pPr marL="0" lvl="0" indent="0" algn="l" rtl="0">
              <a:spcBef>
                <a:spcPts val="0"/>
              </a:spcBef>
              <a:spcAft>
                <a:spcPts val="0"/>
              </a:spcAft>
              <a:buNone/>
            </a:pPr>
            <a:r>
              <a:rPr lang="en"/>
              <a:t>Our manufacturing uses biodegradable non-toxic polylactic acid plastics</a:t>
            </a:r>
            <a:endParaRPr/>
          </a:p>
          <a:p>
            <a:pPr marL="0" lvl="0" indent="0" algn="l" rtl="0">
              <a:spcBef>
                <a:spcPts val="0"/>
              </a:spcBef>
              <a:spcAft>
                <a:spcPts val="0"/>
              </a:spcAft>
              <a:buNone/>
            </a:pPr>
            <a:r>
              <a:rPr lang="en"/>
              <a:t>And we aim to provide long-term power sustainability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5df6b8fad4_0_4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5df6b8fad4_0_4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6"/>
        <p:cNvGrpSpPr/>
        <p:nvPr/>
      </p:nvGrpSpPr>
      <p:grpSpPr>
        <a:xfrm>
          <a:off x="0" y="0"/>
          <a:ext cx="0" cy="0"/>
          <a:chOff x="0" y="0"/>
          <a:chExt cx="0" cy="0"/>
        </a:xfrm>
      </p:grpSpPr>
      <p:sp>
        <p:nvSpPr>
          <p:cNvPr id="447" name="Google Shape;447;g5df6b8fad4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8" name="Google Shape;448;g5df6b8fad4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After this first phase of Capstone, we reflected on our project progress and we noticed these aspects that contributed to our team’s success.</a:t>
            </a:r>
            <a:endParaRPr/>
          </a:p>
          <a:p>
            <a:pPr marL="0" lvl="0" indent="0" algn="l" rtl="0">
              <a:spcBef>
                <a:spcPts val="0"/>
              </a:spcBef>
              <a:spcAft>
                <a:spcPts val="0"/>
              </a:spcAft>
              <a:buNone/>
            </a:pPr>
            <a:r>
              <a:rPr lang="en"/>
              <a:t>First a consistent weekly meeting allows us to update each other on project progress/individual tasks. As well it was a time to build comradeship. We also have meeting minutes to document issues or to allocate tasks to be done.</a:t>
            </a:r>
            <a:endParaRPr/>
          </a:p>
          <a:p>
            <a:pPr marL="0" lvl="0" indent="0" algn="l" rtl="0">
              <a:spcBef>
                <a:spcPts val="0"/>
              </a:spcBef>
              <a:spcAft>
                <a:spcPts val="0"/>
              </a:spcAft>
              <a:buNone/>
            </a:pPr>
            <a:r>
              <a:rPr lang="en"/>
              <a:t>We communicated clearly on discord or in person to delegate responsibilities.</a:t>
            </a:r>
            <a:endParaRPr/>
          </a:p>
          <a:p>
            <a:pPr marL="0" lvl="0" indent="0" algn="l" rtl="0">
              <a:spcBef>
                <a:spcPts val="0"/>
              </a:spcBef>
              <a:spcAft>
                <a:spcPts val="0"/>
              </a:spcAft>
              <a:buNone/>
            </a:pPr>
            <a:r>
              <a:rPr lang="en"/>
              <a:t>Time management is a huge factor for any project but we adhered to allocating sufficient time for tasks and following our schedule.</a:t>
            </a:r>
            <a:endParaRPr/>
          </a:p>
          <a:p>
            <a:pPr marL="0" lvl="0" indent="0" algn="l" rtl="0">
              <a:spcBef>
                <a:spcPts val="0"/>
              </a:spcBef>
              <a:spcAft>
                <a:spcPts val="0"/>
              </a:spcAft>
              <a:buNone/>
            </a:pPr>
            <a:r>
              <a:rPr lang="en"/>
              <a:t>And we utilized online collaboration tools such as Gitlabl</a:t>
            </a:r>
            <a:endParaRPr/>
          </a:p>
          <a:p>
            <a:pPr marL="0" lvl="0" indent="0" algn="l" rtl="0">
              <a:spcBef>
                <a:spcPts val="0"/>
              </a:spcBef>
              <a:spcAft>
                <a:spcPts val="0"/>
              </a:spcAft>
              <a:buNone/>
            </a:pPr>
            <a:r>
              <a:rPr lang="en"/>
              <a:t>Also surprisingly our team’s skills and attitudes synergizes with each other. Each of our strengths and weaknesses complement one another.</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4"/>
        <p:cNvGrpSpPr/>
        <p:nvPr/>
      </p:nvGrpSpPr>
      <p:grpSpPr>
        <a:xfrm>
          <a:off x="0" y="0"/>
          <a:ext cx="0" cy="0"/>
          <a:chOff x="0" y="0"/>
          <a:chExt cx="0" cy="0"/>
        </a:xfrm>
      </p:grpSpPr>
      <p:sp>
        <p:nvSpPr>
          <p:cNvPr id="455" name="Google Shape;455;g5df6b8fad4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6" name="Google Shape;456;g5df6b8fad4_0_4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Did doc + poc</a:t>
            </a:r>
            <a:endParaRPr/>
          </a:p>
          <a:p>
            <a:pPr marL="0" lvl="0" indent="0" algn="l" rtl="0">
              <a:spcBef>
                <a:spcPts val="0"/>
              </a:spcBef>
              <a:spcAft>
                <a:spcPts val="0"/>
              </a:spcAft>
              <a:buNone/>
            </a:pPr>
            <a:r>
              <a:rPr lang="en"/>
              <a:t>Purchases part + assembly prototype</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4"/>
        <p:cNvGrpSpPr/>
        <p:nvPr/>
      </p:nvGrpSpPr>
      <p:grpSpPr>
        <a:xfrm>
          <a:off x="0" y="0"/>
          <a:ext cx="0" cy="0"/>
          <a:chOff x="0" y="0"/>
          <a:chExt cx="0" cy="0"/>
        </a:xfrm>
      </p:grpSpPr>
      <p:sp>
        <p:nvSpPr>
          <p:cNvPr id="465" name="Google Shape;465;g5df6b8fad4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6" name="Google Shape;466;g5df6b8fad4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5df6b8fad4_0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5df6b8fad4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e17bbb304_2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e17bbb304_2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Milestones chart</a:t>
            </a:r>
            <a:endParaRPr/>
          </a:p>
          <a:p>
            <a:pPr marL="0" lvl="0" indent="0" algn="l" rtl="0">
              <a:spcBef>
                <a:spcPts val="0"/>
              </a:spcBef>
              <a:spcAft>
                <a:spcPts val="0"/>
              </a:spcAft>
              <a:buNone/>
            </a:pPr>
            <a:r>
              <a:rPr lang="en"/>
              <a:t>HW</a:t>
            </a:r>
            <a:endParaRPr/>
          </a:p>
          <a:p>
            <a:pPr marL="457200" lvl="0" indent="-298450" algn="l" rtl="0">
              <a:spcBef>
                <a:spcPts val="0"/>
              </a:spcBef>
              <a:spcAft>
                <a:spcPts val="0"/>
              </a:spcAft>
              <a:buSzPts val="1100"/>
              <a:buChar char="-"/>
            </a:pPr>
            <a:r>
              <a:rPr lang="en"/>
              <a:t>UWB + esp32</a:t>
            </a:r>
            <a:endParaRPr/>
          </a:p>
          <a:p>
            <a:pPr marL="457200" lvl="0" indent="-298450" algn="l" rtl="0">
              <a:spcBef>
                <a:spcPts val="0"/>
              </a:spcBef>
              <a:spcAft>
                <a:spcPts val="0"/>
              </a:spcAft>
              <a:buSzPts val="1100"/>
              <a:buChar char="-"/>
            </a:pPr>
            <a:r>
              <a:rPr lang="en"/>
              <a:t>Power/ charge</a:t>
            </a:r>
            <a:endParaRPr/>
          </a:p>
          <a:p>
            <a:pPr marL="457200" lvl="0" indent="-298450" algn="l" rtl="0">
              <a:spcBef>
                <a:spcPts val="0"/>
              </a:spcBef>
              <a:spcAft>
                <a:spcPts val="0"/>
              </a:spcAft>
              <a:buSzPts val="1100"/>
              <a:buChar char="-"/>
            </a:pPr>
            <a:r>
              <a:rPr lang="en"/>
              <a:t>Rf harvester</a:t>
            </a:r>
            <a:endParaRPr/>
          </a:p>
          <a:p>
            <a:pPr marL="457200" lvl="0" indent="-298450" algn="l" rtl="0">
              <a:spcBef>
                <a:spcPts val="0"/>
              </a:spcBef>
              <a:spcAft>
                <a:spcPts val="0"/>
              </a:spcAft>
              <a:buSzPts val="1100"/>
              <a:buChar char="-"/>
            </a:pPr>
            <a:r>
              <a:rPr lang="en"/>
              <a:t>Casing</a:t>
            </a:r>
            <a:endParaRPr/>
          </a:p>
          <a:p>
            <a:pPr marL="0" lvl="0" indent="0" algn="l" rtl="0">
              <a:spcBef>
                <a:spcPts val="0"/>
              </a:spcBef>
              <a:spcAft>
                <a:spcPts val="0"/>
              </a:spcAft>
              <a:buNone/>
            </a:pPr>
            <a:r>
              <a:rPr lang="en"/>
              <a:t>SW</a:t>
            </a:r>
            <a:endParaRPr/>
          </a:p>
          <a:p>
            <a:pPr marL="457200" lvl="0" indent="-298450" algn="l" rtl="0">
              <a:spcBef>
                <a:spcPts val="0"/>
              </a:spcBef>
              <a:spcAft>
                <a:spcPts val="0"/>
              </a:spcAft>
              <a:buSzPts val="1100"/>
              <a:buChar char="-"/>
            </a:pPr>
            <a:r>
              <a:rPr lang="en"/>
              <a:t>WIFi</a:t>
            </a:r>
            <a:endParaRPr/>
          </a:p>
          <a:p>
            <a:pPr marL="457200" lvl="0" indent="-298450" algn="l" rtl="0">
              <a:spcBef>
                <a:spcPts val="0"/>
              </a:spcBef>
              <a:spcAft>
                <a:spcPts val="0"/>
              </a:spcAft>
              <a:buSzPts val="1100"/>
              <a:buChar char="-"/>
            </a:pPr>
            <a:r>
              <a:rPr lang="en"/>
              <a:t>DB</a:t>
            </a:r>
            <a:endParaRPr/>
          </a:p>
          <a:p>
            <a:pPr marL="457200" lvl="0" indent="-298450" algn="l" rtl="0">
              <a:spcBef>
                <a:spcPts val="0"/>
              </a:spcBef>
              <a:spcAft>
                <a:spcPts val="0"/>
              </a:spcAft>
              <a:buSzPts val="1100"/>
              <a:buChar char="-"/>
            </a:pPr>
            <a:r>
              <a:rPr lang="en"/>
              <a:t>UI/style</a:t>
            </a:r>
            <a:endParaRPr/>
          </a:p>
          <a:p>
            <a:pPr marL="457200" lvl="0" indent="-298450" algn="l" rtl="0">
              <a:spcBef>
                <a:spcPts val="0"/>
              </a:spcBef>
              <a:spcAft>
                <a:spcPts val="0"/>
              </a:spcAft>
              <a:buSzPts val="1100"/>
              <a:buChar char="-"/>
            </a:pPr>
            <a:r>
              <a:rPr lang="en"/>
              <a:t>Learn</a:t>
            </a:r>
            <a:endParaRPr/>
          </a:p>
          <a:p>
            <a:pPr marL="0" lvl="0" indent="0" algn="l" rtl="0">
              <a:spcBef>
                <a:spcPts val="0"/>
              </a:spcBef>
              <a:spcAft>
                <a:spcPts val="0"/>
              </a:spcAft>
              <a:buNone/>
            </a:pPr>
            <a:endParaRPr/>
          </a:p>
          <a:p>
            <a:pPr marL="0" lvl="0" indent="0" algn="l" rtl="0">
              <a:spcBef>
                <a:spcPts val="0"/>
              </a:spcBef>
              <a:spcAft>
                <a:spcPts val="0"/>
              </a:spcAft>
              <a:buNone/>
            </a:pPr>
            <a:r>
              <a:rPr lang="en"/>
              <a:t>docs</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7"/>
        <p:cNvGrpSpPr/>
        <p:nvPr/>
      </p:nvGrpSpPr>
      <p:grpSpPr>
        <a:xfrm>
          <a:off x="0" y="0"/>
          <a:ext cx="0" cy="0"/>
          <a:chOff x="0" y="0"/>
          <a:chExt cx="0" cy="0"/>
        </a:xfrm>
      </p:grpSpPr>
      <p:sp>
        <p:nvSpPr>
          <p:cNvPr id="488" name="Google Shape;488;g5df6b8fad4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9" name="Google Shape;489;g5df6b8fad4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Overview</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5"/>
        <p:cNvGrpSpPr/>
        <p:nvPr/>
      </p:nvGrpSpPr>
      <p:grpSpPr>
        <a:xfrm>
          <a:off x="0" y="0"/>
          <a:ext cx="0" cy="0"/>
          <a:chOff x="0" y="0"/>
          <a:chExt cx="0" cy="0"/>
        </a:xfrm>
      </p:grpSpPr>
      <p:sp>
        <p:nvSpPr>
          <p:cNvPr id="496" name="Google Shape;496;g5df6b8fad4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7" name="Google Shape;497;g5df6b8fad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5df6b8fad4_0_20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5df6b8fad4_0_2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8"/>
        <p:cNvGrpSpPr/>
        <p:nvPr/>
      </p:nvGrpSpPr>
      <p:grpSpPr>
        <a:xfrm>
          <a:off x="0" y="0"/>
          <a:ext cx="0" cy="0"/>
          <a:chOff x="0" y="0"/>
          <a:chExt cx="0" cy="0"/>
        </a:xfrm>
      </p:grpSpPr>
      <p:sp>
        <p:nvSpPr>
          <p:cNvPr id="509" name="Google Shape;509;g5e06cd00b0_4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0" name="Google Shape;510;g5e06cd00b0_4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4"/>
        <p:cNvGrpSpPr/>
        <p:nvPr/>
      </p:nvGrpSpPr>
      <p:grpSpPr>
        <a:xfrm>
          <a:off x="0" y="0"/>
          <a:ext cx="0" cy="0"/>
          <a:chOff x="0" y="0"/>
          <a:chExt cx="0" cy="0"/>
        </a:xfrm>
      </p:grpSpPr>
      <p:sp>
        <p:nvSpPr>
          <p:cNvPr id="515" name="Google Shape;515;g5df6b8fad4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6" name="Google Shape;516;g5df6b8fad4_0_2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1"/>
        <p:cNvGrpSpPr/>
        <p:nvPr/>
      </p:nvGrpSpPr>
      <p:grpSpPr>
        <a:xfrm>
          <a:off x="0" y="0"/>
          <a:ext cx="0" cy="0"/>
          <a:chOff x="0" y="0"/>
          <a:chExt cx="0" cy="0"/>
        </a:xfrm>
      </p:grpSpPr>
      <p:sp>
        <p:nvSpPr>
          <p:cNvPr id="522" name="Google Shape;522;g5e06cd00b0_4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3" name="Google Shape;523;g5e06cd00b0_4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5e06cd00b0_4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5e06cd00b0_4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5e2be143bd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5e2be143bd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5e06cd00b0_4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3" name="Google Shape;553;g5e06cd00b0_4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5df6b8fad4_0_3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5df6b8fad4_0_3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5df6b8fad4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5df6b8fad4_0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5df6b8fad4_0_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6" name="Google Shape;566;g5df6b8fad4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1"/>
        <p:cNvGrpSpPr/>
        <p:nvPr/>
      </p:nvGrpSpPr>
      <p:grpSpPr>
        <a:xfrm>
          <a:off x="0" y="0"/>
          <a:ext cx="0" cy="0"/>
          <a:chOff x="0" y="0"/>
          <a:chExt cx="0" cy="0"/>
        </a:xfrm>
      </p:grpSpPr>
      <p:sp>
        <p:nvSpPr>
          <p:cNvPr id="572" name="Google Shape;572;g5df6b8fad4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3" name="Google Shape;573;g5df6b8fad4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7"/>
        <p:cNvGrpSpPr/>
        <p:nvPr/>
      </p:nvGrpSpPr>
      <p:grpSpPr>
        <a:xfrm>
          <a:off x="0" y="0"/>
          <a:ext cx="0" cy="0"/>
          <a:chOff x="0" y="0"/>
          <a:chExt cx="0" cy="0"/>
        </a:xfrm>
      </p:grpSpPr>
      <p:sp>
        <p:nvSpPr>
          <p:cNvPr id="578" name="Google Shape;578;g5df6b8fad4_0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9" name="Google Shape;579;g5df6b8fad4_0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4"/>
        <p:cNvGrpSpPr/>
        <p:nvPr/>
      </p:nvGrpSpPr>
      <p:grpSpPr>
        <a:xfrm>
          <a:off x="0" y="0"/>
          <a:ext cx="0" cy="0"/>
          <a:chOff x="0" y="0"/>
          <a:chExt cx="0" cy="0"/>
        </a:xfrm>
      </p:grpSpPr>
      <p:sp>
        <p:nvSpPr>
          <p:cNvPr id="585" name="Google Shape;585;g5df6b8fad4_0_1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6" name="Google Shape;586;g5df6b8fad4_0_1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2"/>
        <p:cNvGrpSpPr/>
        <p:nvPr/>
      </p:nvGrpSpPr>
      <p:grpSpPr>
        <a:xfrm>
          <a:off x="0" y="0"/>
          <a:ext cx="0" cy="0"/>
          <a:chOff x="0" y="0"/>
          <a:chExt cx="0" cy="0"/>
        </a:xfrm>
      </p:grpSpPr>
      <p:sp>
        <p:nvSpPr>
          <p:cNvPr id="593" name="Google Shape;593;g5df6b8fad4_0_35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4" name="Google Shape;594;g5df6b8fad4_0_3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5e1ea7e832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5e1ea7e832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r>
              <a:rPr lang="en"/>
              <a:t>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5e2df9c506_3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5e2df9c506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7"/>
        <p:cNvGrpSpPr/>
        <p:nvPr/>
      </p:nvGrpSpPr>
      <p:grpSpPr>
        <a:xfrm>
          <a:off x="0" y="0"/>
          <a:ext cx="0" cy="0"/>
          <a:chOff x="0" y="0"/>
          <a:chExt cx="0" cy="0"/>
        </a:xfrm>
      </p:grpSpPr>
      <p:sp>
        <p:nvSpPr>
          <p:cNvPr id="618" name="Google Shape;618;g5e06cd00b0_4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9" name="Google Shape;619;g5e06cd00b0_4_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3"/>
        <p:cNvGrpSpPr/>
        <p:nvPr/>
      </p:nvGrpSpPr>
      <p:grpSpPr>
        <a:xfrm>
          <a:off x="0" y="0"/>
          <a:ext cx="0" cy="0"/>
          <a:chOff x="0" y="0"/>
          <a:chExt cx="0" cy="0"/>
        </a:xfrm>
      </p:grpSpPr>
      <p:sp>
        <p:nvSpPr>
          <p:cNvPr id="624" name="Google Shape;624;g5df6b8fad4_0_4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5" name="Google Shape;625;g5df6b8fad4_0_4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
        <p:cNvGrpSpPr/>
        <p:nvPr/>
      </p:nvGrpSpPr>
      <p:grpSpPr>
        <a:xfrm>
          <a:off x="0" y="0"/>
          <a:ext cx="0" cy="0"/>
          <a:chOff x="0" y="0"/>
          <a:chExt cx="0" cy="0"/>
        </a:xfrm>
      </p:grpSpPr>
      <p:sp>
        <p:nvSpPr>
          <p:cNvPr id="100" name="Google Shape;100;g5df5f0f78b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 name="Google Shape;101;g5df5f0f78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lnSpc>
                <a:spcPct val="150000"/>
              </a:lnSpc>
              <a:spcBef>
                <a:spcPts val="0"/>
              </a:spcBef>
              <a:spcAft>
                <a:spcPts val="0"/>
              </a:spcAft>
              <a:buSzPts val="1100"/>
              <a:buChar char="-"/>
            </a:pPr>
            <a:r>
              <a:rPr lang="en"/>
              <a:t>An indoor positioning system designed for DSRO</a:t>
            </a:r>
            <a:endParaRPr/>
          </a:p>
          <a:p>
            <a:pPr marL="457200" lvl="0" indent="-298450" algn="l" rtl="0">
              <a:lnSpc>
                <a:spcPct val="150000"/>
              </a:lnSpc>
              <a:spcBef>
                <a:spcPts val="0"/>
              </a:spcBef>
              <a:spcAft>
                <a:spcPts val="0"/>
              </a:spcAft>
              <a:buSzPts val="1100"/>
              <a:buChar char="-"/>
            </a:pPr>
            <a:r>
              <a:rPr lang="en"/>
              <a:t>System of Anchor Beacons and Wearable ID Tags integrated with Advance Ultra-Wideband (UWB) Technology </a:t>
            </a:r>
            <a:endParaRPr/>
          </a:p>
          <a:p>
            <a:pPr marL="457200" lvl="0" indent="-298450" algn="l" rtl="0">
              <a:lnSpc>
                <a:spcPct val="150000"/>
              </a:lnSpc>
              <a:spcBef>
                <a:spcPts val="0"/>
              </a:spcBef>
              <a:spcAft>
                <a:spcPts val="0"/>
              </a:spcAft>
              <a:buSzPts val="1100"/>
              <a:buChar char="-"/>
            </a:pPr>
            <a:r>
              <a:rPr lang="en"/>
              <a:t>Uses trilateration methods to determine location</a:t>
            </a:r>
            <a:endParaRPr/>
          </a:p>
          <a:p>
            <a:pPr marL="457200" lvl="0" indent="-298450" algn="l" rtl="0">
              <a:lnSpc>
                <a:spcPct val="150000"/>
              </a:lnSpc>
              <a:spcBef>
                <a:spcPts val="0"/>
              </a:spcBef>
              <a:spcAft>
                <a:spcPts val="0"/>
              </a:spcAft>
              <a:buSzPts val="1100"/>
              <a:buChar char="-"/>
            </a:pPr>
            <a:r>
              <a:rPr lang="en"/>
              <a:t>Can track in near real time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0"/>
        <p:cNvGrpSpPr/>
        <p:nvPr/>
      </p:nvGrpSpPr>
      <p:grpSpPr>
        <a:xfrm>
          <a:off x="0" y="0"/>
          <a:ext cx="0" cy="0"/>
          <a:chOff x="0" y="0"/>
          <a:chExt cx="0" cy="0"/>
        </a:xfrm>
      </p:grpSpPr>
      <p:sp>
        <p:nvSpPr>
          <p:cNvPr id="631" name="Google Shape;631;g5e06cd00b0_4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2" name="Google Shape;632;g5e06cd00b0_4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
        <p:cNvGrpSpPr/>
        <p:nvPr/>
      </p:nvGrpSpPr>
      <p:grpSpPr>
        <a:xfrm>
          <a:off x="0" y="0"/>
          <a:ext cx="0" cy="0"/>
          <a:chOff x="0" y="0"/>
          <a:chExt cx="0" cy="0"/>
        </a:xfrm>
      </p:grpSpPr>
      <p:sp>
        <p:nvSpPr>
          <p:cNvPr id="108" name="Google Shape;108;g5e17bbb304_4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 name="Google Shape;109;g5e17bbb304_4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For any IPS there are 5 main attributes to be considered</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5df6b8fad4_0_1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5df6b8fad4_0_1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000000"/>
              </a:buClr>
              <a:buSzPts val="5200"/>
              <a:buFont typeface="Exo"/>
              <a:buNone/>
              <a:defRPr sz="5200">
                <a:solidFill>
                  <a:srgbClr val="000000"/>
                </a:solidFill>
                <a:latin typeface="Exo"/>
                <a:ea typeface="Exo"/>
                <a:cs typeface="Exo"/>
                <a:sym typeface="Exo"/>
              </a:defRPr>
            </a:lvl1pPr>
            <a:lvl2pPr lvl="1" algn="ctr">
              <a:spcBef>
                <a:spcPts val="0"/>
              </a:spcBef>
              <a:spcAft>
                <a:spcPts val="0"/>
              </a:spcAft>
              <a:buClr>
                <a:srgbClr val="000000"/>
              </a:buClr>
              <a:buSzPts val="5200"/>
              <a:buNone/>
              <a:defRPr sz="5200">
                <a:solidFill>
                  <a:srgbClr val="000000"/>
                </a:solidFill>
              </a:defRPr>
            </a:lvl2pPr>
            <a:lvl3pPr lvl="2" algn="ctr">
              <a:spcBef>
                <a:spcPts val="0"/>
              </a:spcBef>
              <a:spcAft>
                <a:spcPts val="0"/>
              </a:spcAft>
              <a:buClr>
                <a:srgbClr val="000000"/>
              </a:buClr>
              <a:buSzPts val="5200"/>
              <a:buNone/>
              <a:defRPr sz="5200">
                <a:solidFill>
                  <a:srgbClr val="000000"/>
                </a:solidFill>
              </a:defRPr>
            </a:lvl3pPr>
            <a:lvl4pPr lvl="3" algn="ctr">
              <a:spcBef>
                <a:spcPts val="0"/>
              </a:spcBef>
              <a:spcAft>
                <a:spcPts val="0"/>
              </a:spcAft>
              <a:buClr>
                <a:srgbClr val="000000"/>
              </a:buClr>
              <a:buSzPts val="5200"/>
              <a:buNone/>
              <a:defRPr sz="5200">
                <a:solidFill>
                  <a:srgbClr val="000000"/>
                </a:solidFill>
              </a:defRPr>
            </a:lvl4pPr>
            <a:lvl5pPr lvl="4" algn="ctr">
              <a:spcBef>
                <a:spcPts val="0"/>
              </a:spcBef>
              <a:spcAft>
                <a:spcPts val="0"/>
              </a:spcAft>
              <a:buClr>
                <a:srgbClr val="000000"/>
              </a:buClr>
              <a:buSzPts val="5200"/>
              <a:buNone/>
              <a:defRPr sz="5200">
                <a:solidFill>
                  <a:srgbClr val="000000"/>
                </a:solidFill>
              </a:defRPr>
            </a:lvl5pPr>
            <a:lvl6pPr lvl="5" algn="ctr">
              <a:spcBef>
                <a:spcPts val="0"/>
              </a:spcBef>
              <a:spcAft>
                <a:spcPts val="0"/>
              </a:spcAft>
              <a:buClr>
                <a:srgbClr val="000000"/>
              </a:buClr>
              <a:buSzPts val="5200"/>
              <a:buNone/>
              <a:defRPr sz="5200">
                <a:solidFill>
                  <a:srgbClr val="000000"/>
                </a:solidFill>
              </a:defRPr>
            </a:lvl6pPr>
            <a:lvl7pPr lvl="6" algn="ctr">
              <a:spcBef>
                <a:spcPts val="0"/>
              </a:spcBef>
              <a:spcAft>
                <a:spcPts val="0"/>
              </a:spcAft>
              <a:buClr>
                <a:srgbClr val="000000"/>
              </a:buClr>
              <a:buSzPts val="5200"/>
              <a:buNone/>
              <a:defRPr sz="5200">
                <a:solidFill>
                  <a:srgbClr val="000000"/>
                </a:solidFill>
              </a:defRPr>
            </a:lvl7pPr>
            <a:lvl8pPr lvl="7" algn="ctr">
              <a:spcBef>
                <a:spcPts val="0"/>
              </a:spcBef>
              <a:spcAft>
                <a:spcPts val="0"/>
              </a:spcAft>
              <a:buClr>
                <a:srgbClr val="000000"/>
              </a:buClr>
              <a:buSzPts val="5200"/>
              <a:buNone/>
              <a:defRPr sz="5200">
                <a:solidFill>
                  <a:srgbClr val="000000"/>
                </a:solidFill>
              </a:defRPr>
            </a:lvl8pPr>
            <a:lvl9pPr lvl="8" algn="ctr">
              <a:spcBef>
                <a:spcPts val="0"/>
              </a:spcBef>
              <a:spcAft>
                <a:spcPts val="0"/>
              </a:spcAft>
              <a:buClr>
                <a:srgbClr val="000000"/>
              </a:buClr>
              <a:buSzPts val="5200"/>
              <a:buNone/>
              <a:defRPr sz="5200">
                <a:solidFill>
                  <a:srgbClr val="000000"/>
                </a:solidFill>
              </a:defRPr>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Clr>
                <a:srgbClr val="000000"/>
              </a:buClr>
              <a:buSzPts val="2800"/>
              <a:buFont typeface="Exo"/>
              <a:buNone/>
              <a:defRPr sz="2800">
                <a:solidFill>
                  <a:srgbClr val="000000"/>
                </a:solidFill>
                <a:latin typeface="Exo"/>
                <a:ea typeface="Exo"/>
                <a:cs typeface="Exo"/>
                <a:sym typeface="Exo"/>
              </a:defRPr>
            </a:lvl1pPr>
            <a:lvl2pPr lvl="1" algn="ctr">
              <a:lnSpc>
                <a:spcPct val="100000"/>
              </a:lnSpc>
              <a:spcBef>
                <a:spcPts val="0"/>
              </a:spcBef>
              <a:spcAft>
                <a:spcPts val="0"/>
              </a:spcAft>
              <a:buClr>
                <a:srgbClr val="000000"/>
              </a:buClr>
              <a:buSzPts val="2800"/>
              <a:buNone/>
              <a:defRPr sz="2800">
                <a:solidFill>
                  <a:srgbClr val="000000"/>
                </a:solidFill>
              </a:defRPr>
            </a:lvl2pPr>
            <a:lvl3pPr lvl="2" algn="ctr">
              <a:lnSpc>
                <a:spcPct val="100000"/>
              </a:lnSpc>
              <a:spcBef>
                <a:spcPts val="0"/>
              </a:spcBef>
              <a:spcAft>
                <a:spcPts val="0"/>
              </a:spcAft>
              <a:buClr>
                <a:srgbClr val="000000"/>
              </a:buClr>
              <a:buSzPts val="2800"/>
              <a:buNone/>
              <a:defRPr sz="2800">
                <a:solidFill>
                  <a:srgbClr val="000000"/>
                </a:solidFill>
              </a:defRPr>
            </a:lvl3pPr>
            <a:lvl4pPr lvl="3" algn="ctr">
              <a:lnSpc>
                <a:spcPct val="100000"/>
              </a:lnSpc>
              <a:spcBef>
                <a:spcPts val="0"/>
              </a:spcBef>
              <a:spcAft>
                <a:spcPts val="0"/>
              </a:spcAft>
              <a:buClr>
                <a:srgbClr val="000000"/>
              </a:buClr>
              <a:buSzPts val="2800"/>
              <a:buNone/>
              <a:defRPr sz="2800">
                <a:solidFill>
                  <a:srgbClr val="000000"/>
                </a:solidFill>
              </a:defRPr>
            </a:lvl4pPr>
            <a:lvl5pPr lvl="4" algn="ctr">
              <a:lnSpc>
                <a:spcPct val="100000"/>
              </a:lnSpc>
              <a:spcBef>
                <a:spcPts val="0"/>
              </a:spcBef>
              <a:spcAft>
                <a:spcPts val="0"/>
              </a:spcAft>
              <a:buClr>
                <a:srgbClr val="000000"/>
              </a:buClr>
              <a:buSzPts val="2800"/>
              <a:buNone/>
              <a:defRPr sz="2800">
                <a:solidFill>
                  <a:srgbClr val="000000"/>
                </a:solidFill>
              </a:defRPr>
            </a:lvl5pPr>
            <a:lvl6pPr lvl="5" algn="ctr">
              <a:lnSpc>
                <a:spcPct val="100000"/>
              </a:lnSpc>
              <a:spcBef>
                <a:spcPts val="0"/>
              </a:spcBef>
              <a:spcAft>
                <a:spcPts val="0"/>
              </a:spcAft>
              <a:buClr>
                <a:srgbClr val="000000"/>
              </a:buClr>
              <a:buSzPts val="2800"/>
              <a:buNone/>
              <a:defRPr sz="2800">
                <a:solidFill>
                  <a:srgbClr val="000000"/>
                </a:solidFill>
              </a:defRPr>
            </a:lvl6pPr>
            <a:lvl7pPr lvl="6" algn="ctr">
              <a:lnSpc>
                <a:spcPct val="100000"/>
              </a:lnSpc>
              <a:spcBef>
                <a:spcPts val="0"/>
              </a:spcBef>
              <a:spcAft>
                <a:spcPts val="0"/>
              </a:spcAft>
              <a:buClr>
                <a:srgbClr val="000000"/>
              </a:buClr>
              <a:buSzPts val="2800"/>
              <a:buNone/>
              <a:defRPr sz="2800">
                <a:solidFill>
                  <a:srgbClr val="000000"/>
                </a:solidFill>
              </a:defRPr>
            </a:lvl7pPr>
            <a:lvl8pPr lvl="7" algn="ctr">
              <a:lnSpc>
                <a:spcPct val="100000"/>
              </a:lnSpc>
              <a:spcBef>
                <a:spcPts val="0"/>
              </a:spcBef>
              <a:spcAft>
                <a:spcPts val="0"/>
              </a:spcAft>
              <a:buClr>
                <a:srgbClr val="000000"/>
              </a:buClr>
              <a:buSzPts val="2800"/>
              <a:buNone/>
              <a:defRPr sz="2800">
                <a:solidFill>
                  <a:srgbClr val="000000"/>
                </a:solidFill>
              </a:defRPr>
            </a:lvl8pPr>
            <a:lvl9pPr lvl="8" algn="ctr">
              <a:lnSpc>
                <a:spcPct val="100000"/>
              </a:lnSpc>
              <a:spcBef>
                <a:spcPts val="0"/>
              </a:spcBef>
              <a:spcAft>
                <a:spcPts val="0"/>
              </a:spcAft>
              <a:buClr>
                <a:srgbClr val="000000"/>
              </a:buClr>
              <a:buSzPts val="2800"/>
              <a:buNone/>
              <a:defRPr sz="2800">
                <a:solidFill>
                  <a:srgbClr val="000000"/>
                </a:solidFill>
              </a:defRPr>
            </a:lvl9pPr>
          </a:lstStyle>
          <a:p>
            <a:endParaRPr/>
          </a:p>
        </p:txBody>
      </p:sp>
      <p:sp>
        <p:nvSpPr>
          <p:cNvPr id="12" name="Google Shape;12;p2"/>
          <p:cNvSpPr txBox="1">
            <a:spLocks noGrp="1"/>
          </p:cNvSpPr>
          <p:nvPr>
            <p:ph type="sldNum" idx="12"/>
          </p:nvPr>
        </p:nvSpPr>
        <p:spPr>
          <a:xfrm>
            <a:off x="40500" y="4889700"/>
            <a:ext cx="376200" cy="253800"/>
          </a:xfrm>
          <a:prstGeom prst="rect">
            <a:avLst/>
          </a:prstGeom>
        </p:spPr>
        <p:txBody>
          <a:bodyPr spcFirstLastPara="1" wrap="square" lIns="91425" tIns="91425" rIns="91425" bIns="91425" anchor="ctr" anchorCtr="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51" name="Google Shape;51;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52" name="Google Shape;52;p11"/>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accent2"/>
        </a:solidFill>
        <a:effectLst/>
      </p:bgPr>
    </p:bg>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Clr>
                <a:srgbClr val="FFFFFF"/>
              </a:buClr>
              <a:buSzPts val="3600"/>
              <a:buNone/>
              <a:defRPr sz="3600">
                <a:solidFill>
                  <a:srgbClr val="FFFFFF"/>
                </a:solidFill>
              </a:defRPr>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pic>
        <p:nvPicPr>
          <p:cNvPr id="15" name="Google Shape;15;p3"/>
          <p:cNvPicPr preferRelativeResize="0"/>
          <p:nvPr/>
        </p:nvPicPr>
        <p:blipFill rotWithShape="1">
          <a:blip r:embed="rId2">
            <a:alphaModFix/>
          </a:blip>
          <a:srcRect l="29613" t="14865" r="29573" b="15506"/>
          <a:stretch/>
        </p:blipFill>
        <p:spPr>
          <a:xfrm>
            <a:off x="8722301" y="4749900"/>
            <a:ext cx="332550" cy="319151"/>
          </a:xfrm>
          <a:prstGeom prst="rect">
            <a:avLst/>
          </a:prstGeom>
          <a:noFill/>
          <a:ln>
            <a:noFill/>
          </a:ln>
        </p:spPr>
      </p:pic>
      <p:sp>
        <p:nvSpPr>
          <p:cNvPr id="16" name="Google Shape;16;p3"/>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lvl1pPr lvl="0" algn="l" rtl="0">
              <a:buNone/>
              <a:defRPr>
                <a:solidFill>
                  <a:srgbClr val="FFFFFF"/>
                </a:solidFill>
              </a:defRPr>
            </a:lvl1pPr>
            <a:lvl2pPr lvl="1" algn="l" rtl="0">
              <a:buNone/>
              <a:defRPr>
                <a:solidFill>
                  <a:srgbClr val="FFFFFF"/>
                </a:solidFill>
              </a:defRPr>
            </a:lvl2pPr>
            <a:lvl3pPr lvl="2" algn="l" rtl="0">
              <a:buNone/>
              <a:defRPr>
                <a:solidFill>
                  <a:srgbClr val="FFFFFF"/>
                </a:solidFill>
              </a:defRPr>
            </a:lvl3pPr>
            <a:lvl4pPr lvl="3" algn="l" rtl="0">
              <a:buNone/>
              <a:defRPr>
                <a:solidFill>
                  <a:srgbClr val="FFFFFF"/>
                </a:solidFill>
              </a:defRPr>
            </a:lvl4pPr>
            <a:lvl5pPr lvl="4" algn="l" rtl="0">
              <a:buNone/>
              <a:defRPr>
                <a:solidFill>
                  <a:srgbClr val="FFFFFF"/>
                </a:solidFill>
              </a:defRPr>
            </a:lvl5pPr>
            <a:lvl6pPr lvl="5" algn="l" rtl="0">
              <a:buNone/>
              <a:defRPr>
                <a:solidFill>
                  <a:srgbClr val="FFFFFF"/>
                </a:solidFill>
              </a:defRPr>
            </a:lvl6pPr>
            <a:lvl7pPr lvl="6" algn="l" rtl="0">
              <a:buNone/>
              <a:defRPr>
                <a:solidFill>
                  <a:srgbClr val="FFFFFF"/>
                </a:solidFill>
              </a:defRPr>
            </a:lvl7pPr>
            <a:lvl8pPr lvl="7" algn="l" rtl="0">
              <a:buNone/>
              <a:defRPr>
                <a:solidFill>
                  <a:srgbClr val="FFFFFF"/>
                </a:solidFill>
              </a:defRPr>
            </a:lvl8pPr>
            <a:lvl9pPr lvl="8" algn="l" rtl="0">
              <a:buNone/>
              <a:defRPr>
                <a:solidFill>
                  <a:srgbClr val="FFFFFF"/>
                </a:solidFill>
              </a:defRPr>
            </a:lvl9pPr>
          </a:lstStyle>
          <a:p>
            <a:pPr marL="0" lvl="0" indent="0" algn="l" rtl="0">
              <a:spcBef>
                <a:spcPts val="0"/>
              </a:spcBef>
              <a:spcAft>
                <a:spcPts val="0"/>
              </a:spcAft>
              <a:buNone/>
            </a:pPr>
            <a:fld id="{00000000-1234-1234-1234-123412341234}" type="slidenum">
              <a:rPr lang="en"/>
              <a:t>‹#›</a:t>
            </a:fld>
            <a:endParaRPr/>
          </a:p>
        </p:txBody>
      </p:sp>
      <p:sp>
        <p:nvSpPr>
          <p:cNvPr id="17" name="Google Shape;17;p3"/>
          <p:cNvSpPr/>
          <p:nvPr/>
        </p:nvSpPr>
        <p:spPr>
          <a:xfrm flipH="1">
            <a:off x="100" y="2665700"/>
            <a:ext cx="9144000" cy="2478000"/>
          </a:xfrm>
          <a:prstGeom prst="rtTriangle">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3"/>
          <p:cNvSpPr/>
          <p:nvPr/>
        </p:nvSpPr>
        <p:spPr>
          <a:xfrm flipH="1">
            <a:off x="100" y="3267725"/>
            <a:ext cx="9144000" cy="1875600"/>
          </a:xfrm>
          <a:prstGeom prst="rtTriangl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 name="Google Shape;19;p3"/>
          <p:cNvPicPr preferRelativeResize="0"/>
          <p:nvPr/>
        </p:nvPicPr>
        <p:blipFill rotWithShape="1">
          <a:blip r:embed="rId2">
            <a:alphaModFix/>
          </a:blip>
          <a:srcRect l="29613" t="14865" r="29573" b="15506"/>
          <a:stretch/>
        </p:blipFill>
        <p:spPr>
          <a:xfrm>
            <a:off x="8722301" y="4749900"/>
            <a:ext cx="332550" cy="319151"/>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4"/>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lvl1pPr marL="457200" lvl="0" indent="-342900">
              <a:spcBef>
                <a:spcPts val="0"/>
              </a:spcBef>
              <a:spcAft>
                <a:spcPts val="0"/>
              </a:spcAft>
              <a:buClr>
                <a:srgbClr val="434343"/>
              </a:buClr>
              <a:buSzPts val="1800"/>
              <a:buChar char="●"/>
              <a:defRPr>
                <a:solidFill>
                  <a:srgbClr val="434343"/>
                </a:solidFill>
              </a:defRPr>
            </a:lvl1pPr>
            <a:lvl2pPr marL="914400" lvl="1" indent="-317500">
              <a:spcBef>
                <a:spcPts val="1600"/>
              </a:spcBef>
              <a:spcAft>
                <a:spcPts val="0"/>
              </a:spcAft>
              <a:buClr>
                <a:srgbClr val="434343"/>
              </a:buClr>
              <a:buSzPts val="1400"/>
              <a:buChar char="○"/>
              <a:defRPr>
                <a:solidFill>
                  <a:srgbClr val="434343"/>
                </a:solidFill>
              </a:defRPr>
            </a:lvl2pPr>
            <a:lvl3pPr marL="1371600" lvl="2" indent="-317500">
              <a:spcBef>
                <a:spcPts val="1600"/>
              </a:spcBef>
              <a:spcAft>
                <a:spcPts val="0"/>
              </a:spcAft>
              <a:buClr>
                <a:srgbClr val="434343"/>
              </a:buClr>
              <a:buSzPts val="1400"/>
              <a:buChar char="■"/>
              <a:defRPr>
                <a:solidFill>
                  <a:srgbClr val="434343"/>
                </a:solidFill>
              </a:defRPr>
            </a:lvl3pPr>
            <a:lvl4pPr marL="1828800" lvl="3" indent="-317500">
              <a:spcBef>
                <a:spcPts val="1600"/>
              </a:spcBef>
              <a:spcAft>
                <a:spcPts val="0"/>
              </a:spcAft>
              <a:buClr>
                <a:srgbClr val="434343"/>
              </a:buClr>
              <a:buSzPts val="1400"/>
              <a:buChar char="●"/>
              <a:defRPr>
                <a:solidFill>
                  <a:srgbClr val="434343"/>
                </a:solidFill>
              </a:defRPr>
            </a:lvl4pPr>
            <a:lvl5pPr marL="2286000" lvl="4" indent="-317500">
              <a:spcBef>
                <a:spcPts val="1600"/>
              </a:spcBef>
              <a:spcAft>
                <a:spcPts val="0"/>
              </a:spcAft>
              <a:buClr>
                <a:srgbClr val="434343"/>
              </a:buClr>
              <a:buSzPts val="1400"/>
              <a:buChar char="○"/>
              <a:defRPr>
                <a:solidFill>
                  <a:srgbClr val="434343"/>
                </a:solidFill>
              </a:defRPr>
            </a:lvl5pPr>
            <a:lvl6pPr marL="2743200" lvl="5" indent="-317500">
              <a:spcBef>
                <a:spcPts val="1600"/>
              </a:spcBef>
              <a:spcAft>
                <a:spcPts val="0"/>
              </a:spcAft>
              <a:buClr>
                <a:srgbClr val="434343"/>
              </a:buClr>
              <a:buSzPts val="1400"/>
              <a:buChar char="■"/>
              <a:defRPr>
                <a:solidFill>
                  <a:srgbClr val="434343"/>
                </a:solidFill>
              </a:defRPr>
            </a:lvl6pPr>
            <a:lvl7pPr marL="3200400" lvl="6" indent="-317500">
              <a:spcBef>
                <a:spcPts val="1600"/>
              </a:spcBef>
              <a:spcAft>
                <a:spcPts val="0"/>
              </a:spcAft>
              <a:buClr>
                <a:srgbClr val="434343"/>
              </a:buClr>
              <a:buSzPts val="1400"/>
              <a:buChar char="●"/>
              <a:defRPr>
                <a:solidFill>
                  <a:srgbClr val="434343"/>
                </a:solidFill>
              </a:defRPr>
            </a:lvl7pPr>
            <a:lvl8pPr marL="3657600" lvl="7" indent="-317500">
              <a:spcBef>
                <a:spcPts val="1600"/>
              </a:spcBef>
              <a:spcAft>
                <a:spcPts val="0"/>
              </a:spcAft>
              <a:buClr>
                <a:srgbClr val="434343"/>
              </a:buClr>
              <a:buSzPts val="1400"/>
              <a:buChar char="○"/>
              <a:defRPr>
                <a:solidFill>
                  <a:srgbClr val="434343"/>
                </a:solidFill>
              </a:defRPr>
            </a:lvl8pPr>
            <a:lvl9pPr marL="4114800" lvl="8" indent="-317500">
              <a:spcBef>
                <a:spcPts val="1600"/>
              </a:spcBef>
              <a:spcAft>
                <a:spcPts val="1600"/>
              </a:spcAft>
              <a:buClr>
                <a:srgbClr val="434343"/>
              </a:buClr>
              <a:buSzPts val="1400"/>
              <a:buChar char="■"/>
              <a:defRPr>
                <a:solidFill>
                  <a:srgbClr val="434343"/>
                </a:solidFill>
              </a:defRPr>
            </a:lvl9pPr>
          </a:lstStyle>
          <a:p>
            <a:endParaRPr/>
          </a:p>
        </p:txBody>
      </p:sp>
      <p:sp>
        <p:nvSpPr>
          <p:cNvPr id="23" name="Google Shape;23;p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lvl1pPr lvl="0" algn="l">
              <a:buNone/>
              <a:defRPr/>
            </a:lvl1pPr>
            <a:lvl2pPr lvl="1" algn="l">
              <a:buNone/>
              <a:defRPr/>
            </a:lvl2pPr>
            <a:lvl3pPr lvl="2" algn="l">
              <a:buNone/>
              <a:defRPr/>
            </a:lvl3pPr>
            <a:lvl4pPr lvl="3" algn="l">
              <a:buNone/>
              <a:defRPr/>
            </a:lvl4pPr>
            <a:lvl5pPr lvl="4" algn="l">
              <a:buNone/>
              <a:defRPr/>
            </a:lvl5pPr>
            <a:lvl6pPr lvl="5" algn="l">
              <a:buNone/>
              <a:defRPr/>
            </a:lvl6pPr>
            <a:lvl7pPr lvl="6" algn="l">
              <a:buNone/>
              <a:defRPr/>
            </a:lvl7pPr>
            <a:lvl8pPr lvl="7" algn="l">
              <a:buNone/>
              <a:defRPr/>
            </a:lvl8pPr>
            <a:lvl9pPr lvl="8" algn="l">
              <a:buNone/>
              <a:defRPr/>
            </a:lvl9pPr>
          </a:lstStyle>
          <a:p>
            <a:pPr marL="0" lvl="0" indent="0" algn="l" rtl="0">
              <a:spcBef>
                <a:spcPts val="0"/>
              </a:spcBef>
              <a:spcAft>
                <a:spcPts val="0"/>
              </a:spcAft>
              <a:buNone/>
            </a:pPr>
            <a:fld id="{00000000-1234-1234-1234-123412341234}" type="slidenum">
              <a:rPr lang="en"/>
              <a:t>‹#›</a:t>
            </a:fld>
            <a:endParaRPr/>
          </a:p>
        </p:txBody>
      </p:sp>
      <p:pic>
        <p:nvPicPr>
          <p:cNvPr id="24" name="Google Shape;24;p4"/>
          <p:cNvPicPr preferRelativeResize="0"/>
          <p:nvPr/>
        </p:nvPicPr>
        <p:blipFill rotWithShape="1">
          <a:blip r:embed="rId2">
            <a:alphaModFix/>
          </a:blip>
          <a:srcRect l="29613" t="14865" r="29573" b="15506"/>
          <a:stretch/>
        </p:blipFill>
        <p:spPr>
          <a:xfrm>
            <a:off x="8722301" y="4749900"/>
            <a:ext cx="332550" cy="319151"/>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5"/>
        <p:cNvGrpSpPr/>
        <p:nvPr/>
      </p:nvGrpSpPr>
      <p:grpSpPr>
        <a:xfrm>
          <a:off x="0" y="0"/>
          <a:ext cx="0" cy="0"/>
          <a:chOff x="0" y="0"/>
          <a:chExt cx="0" cy="0"/>
        </a:xfrm>
      </p:grpSpPr>
      <p:sp>
        <p:nvSpPr>
          <p:cNvPr id="26" name="Google Shape;26;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8" name="Google Shape;28;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29" name="Google Shape;29;p5"/>
          <p:cNvSpPr txBox="1">
            <a:spLocks noGrp="1"/>
          </p:cNvSpPr>
          <p:nvPr>
            <p:ph type="sldNum" idx="12"/>
          </p:nvPr>
        </p:nvSpPr>
        <p:spPr>
          <a:xfrm>
            <a:off x="59825" y="4879272"/>
            <a:ext cx="548700" cy="2256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0"/>
        <p:cNvGrpSpPr/>
        <p:nvPr/>
      </p:nvGrpSpPr>
      <p:grpSpPr>
        <a:xfrm>
          <a:off x="0" y="0"/>
          <a:ext cx="0" cy="0"/>
          <a:chOff x="0" y="0"/>
          <a:chExt cx="0" cy="0"/>
        </a:xfrm>
      </p:grpSpPr>
      <p:sp>
        <p:nvSpPr>
          <p:cNvPr id="31" name="Google Shape;31;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32" name="Google Shape;32;p6"/>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3"/>
        <p:cNvGrpSpPr/>
        <p:nvPr/>
      </p:nvGrpSpPr>
      <p:grpSpPr>
        <a:xfrm>
          <a:off x="0" y="0"/>
          <a:ext cx="0" cy="0"/>
          <a:chOff x="0" y="0"/>
          <a:chExt cx="0" cy="0"/>
        </a:xfrm>
      </p:grpSpPr>
      <p:sp>
        <p:nvSpPr>
          <p:cNvPr id="34" name="Google Shape;34;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5" name="Google Shape;35;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36" name="Google Shape;36;p7"/>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7"/>
        <p:cNvGrpSpPr/>
        <p:nvPr/>
      </p:nvGrpSpPr>
      <p:grpSpPr>
        <a:xfrm>
          <a:off x="0" y="0"/>
          <a:ext cx="0" cy="0"/>
          <a:chOff x="0" y="0"/>
          <a:chExt cx="0" cy="0"/>
        </a:xfrm>
      </p:grpSpPr>
      <p:sp>
        <p:nvSpPr>
          <p:cNvPr id="38" name="Google Shape;38;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9" name="Google Shape;39;p8"/>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0"/>
        <p:cNvGrpSpPr/>
        <p:nvPr/>
      </p:nvGrpSpPr>
      <p:grpSpPr>
        <a:xfrm>
          <a:off x="0" y="0"/>
          <a:ext cx="0" cy="0"/>
          <a:chOff x="0" y="0"/>
          <a:chExt cx="0" cy="0"/>
        </a:xfrm>
      </p:grpSpPr>
      <p:sp>
        <p:nvSpPr>
          <p:cNvPr id="41" name="Google Shape;41;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3" name="Google Shape;43;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44" name="Google Shape;44;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Autofit/>
          </a:bodyPr>
          <a:lstStyle>
            <a:lvl1pPr marL="457200" lvl="0" indent="-342900">
              <a:spcBef>
                <a:spcPts val="0"/>
              </a:spcBef>
              <a:spcAft>
                <a:spcPts val="0"/>
              </a:spcAft>
              <a:buSzPts val="1800"/>
              <a:buChar char="●"/>
              <a:defRPr/>
            </a:lvl1pPr>
            <a:lvl2pPr marL="914400" lvl="1" indent="-317500">
              <a:spcBef>
                <a:spcPts val="1600"/>
              </a:spcBef>
              <a:spcAft>
                <a:spcPts val="0"/>
              </a:spcAft>
              <a:buSzPts val="1400"/>
              <a:buChar char="○"/>
              <a:defRPr/>
            </a:lvl2pPr>
            <a:lvl3pPr marL="1371600" lvl="2" indent="-317500">
              <a:spcBef>
                <a:spcPts val="1600"/>
              </a:spcBef>
              <a:spcAft>
                <a:spcPts val="0"/>
              </a:spcAft>
              <a:buSzPts val="1400"/>
              <a:buChar char="■"/>
              <a:defRPr/>
            </a:lvl3pPr>
            <a:lvl4pPr marL="1828800" lvl="3" indent="-317500">
              <a:spcBef>
                <a:spcPts val="1600"/>
              </a:spcBef>
              <a:spcAft>
                <a:spcPts val="0"/>
              </a:spcAft>
              <a:buSzPts val="1400"/>
              <a:buChar char="●"/>
              <a:defRPr/>
            </a:lvl4pPr>
            <a:lvl5pPr marL="2286000" lvl="4" indent="-317500">
              <a:spcBef>
                <a:spcPts val="1600"/>
              </a:spcBef>
              <a:spcAft>
                <a:spcPts val="0"/>
              </a:spcAft>
              <a:buSzPts val="1400"/>
              <a:buChar char="○"/>
              <a:defRPr/>
            </a:lvl5pPr>
            <a:lvl6pPr marL="2743200" lvl="5" indent="-317500">
              <a:spcBef>
                <a:spcPts val="1600"/>
              </a:spcBef>
              <a:spcAft>
                <a:spcPts val="0"/>
              </a:spcAft>
              <a:buSzPts val="1400"/>
              <a:buChar char="■"/>
              <a:defRPr/>
            </a:lvl6pPr>
            <a:lvl7pPr marL="3200400" lvl="6" indent="-317500">
              <a:spcBef>
                <a:spcPts val="1600"/>
              </a:spcBef>
              <a:spcAft>
                <a:spcPts val="0"/>
              </a:spcAft>
              <a:buSzPts val="1400"/>
              <a:buChar char="●"/>
              <a:defRPr/>
            </a:lvl7pPr>
            <a:lvl8pPr marL="3657600" lvl="7" indent="-317500">
              <a:spcBef>
                <a:spcPts val="1600"/>
              </a:spcBef>
              <a:spcAft>
                <a:spcPts val="0"/>
              </a:spcAft>
              <a:buSzPts val="1400"/>
              <a:buChar char="○"/>
              <a:defRPr/>
            </a:lvl8pPr>
            <a:lvl9pPr marL="4114800" lvl="8" indent="-317500">
              <a:spcBef>
                <a:spcPts val="1600"/>
              </a:spcBef>
              <a:spcAft>
                <a:spcPts val="1600"/>
              </a:spcAft>
              <a:buSzPts val="1400"/>
              <a:buChar char="■"/>
              <a:defRPr/>
            </a:lvl9pPr>
          </a:lstStyle>
          <a:p>
            <a:endParaRPr/>
          </a:p>
        </p:txBody>
      </p:sp>
      <p:sp>
        <p:nvSpPr>
          <p:cNvPr id="45" name="Google Shape;45;p9"/>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48" name="Google Shape;48;p10"/>
          <p:cNvSpPr txBox="1">
            <a:spLocks noGrp="1"/>
          </p:cNvSpPr>
          <p:nvPr>
            <p:ph type="sldNum" idx="12"/>
          </p:nvPr>
        </p:nvSpPr>
        <p:spPr>
          <a:xfrm>
            <a:off x="58050" y="4889700"/>
            <a:ext cx="481200" cy="207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l"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Exo"/>
              <a:buNone/>
              <a:defRPr sz="2800">
                <a:solidFill>
                  <a:schemeClr val="dk1"/>
                </a:solidFill>
                <a:latin typeface="Exo"/>
                <a:ea typeface="Exo"/>
                <a:cs typeface="Exo"/>
                <a:sym typeface="Exo"/>
              </a:defRPr>
            </a:lvl1pPr>
            <a:lvl2pPr lvl="1">
              <a:spcBef>
                <a:spcPts val="0"/>
              </a:spcBef>
              <a:spcAft>
                <a:spcPts val="0"/>
              </a:spcAft>
              <a:buClr>
                <a:schemeClr val="dk1"/>
              </a:buClr>
              <a:buSzPts val="2800"/>
              <a:buFont typeface="Exo"/>
              <a:buNone/>
              <a:defRPr sz="2800">
                <a:solidFill>
                  <a:schemeClr val="dk1"/>
                </a:solidFill>
                <a:latin typeface="Exo"/>
                <a:ea typeface="Exo"/>
                <a:cs typeface="Exo"/>
                <a:sym typeface="Exo"/>
              </a:defRPr>
            </a:lvl2pPr>
            <a:lvl3pPr lvl="2">
              <a:spcBef>
                <a:spcPts val="0"/>
              </a:spcBef>
              <a:spcAft>
                <a:spcPts val="0"/>
              </a:spcAft>
              <a:buClr>
                <a:schemeClr val="dk1"/>
              </a:buClr>
              <a:buSzPts val="2800"/>
              <a:buFont typeface="Exo"/>
              <a:buNone/>
              <a:defRPr sz="2800">
                <a:solidFill>
                  <a:schemeClr val="dk1"/>
                </a:solidFill>
                <a:latin typeface="Exo"/>
                <a:ea typeface="Exo"/>
                <a:cs typeface="Exo"/>
                <a:sym typeface="Exo"/>
              </a:defRPr>
            </a:lvl3pPr>
            <a:lvl4pPr lvl="3">
              <a:spcBef>
                <a:spcPts val="0"/>
              </a:spcBef>
              <a:spcAft>
                <a:spcPts val="0"/>
              </a:spcAft>
              <a:buClr>
                <a:schemeClr val="dk1"/>
              </a:buClr>
              <a:buSzPts val="2800"/>
              <a:buFont typeface="Exo"/>
              <a:buNone/>
              <a:defRPr sz="2800">
                <a:solidFill>
                  <a:schemeClr val="dk1"/>
                </a:solidFill>
                <a:latin typeface="Exo"/>
                <a:ea typeface="Exo"/>
                <a:cs typeface="Exo"/>
                <a:sym typeface="Exo"/>
              </a:defRPr>
            </a:lvl4pPr>
            <a:lvl5pPr lvl="4">
              <a:spcBef>
                <a:spcPts val="0"/>
              </a:spcBef>
              <a:spcAft>
                <a:spcPts val="0"/>
              </a:spcAft>
              <a:buClr>
                <a:schemeClr val="dk1"/>
              </a:buClr>
              <a:buSzPts val="2800"/>
              <a:buFont typeface="Exo"/>
              <a:buNone/>
              <a:defRPr sz="2800">
                <a:solidFill>
                  <a:schemeClr val="dk1"/>
                </a:solidFill>
                <a:latin typeface="Exo"/>
                <a:ea typeface="Exo"/>
                <a:cs typeface="Exo"/>
                <a:sym typeface="Exo"/>
              </a:defRPr>
            </a:lvl5pPr>
            <a:lvl6pPr lvl="5">
              <a:spcBef>
                <a:spcPts val="0"/>
              </a:spcBef>
              <a:spcAft>
                <a:spcPts val="0"/>
              </a:spcAft>
              <a:buClr>
                <a:schemeClr val="dk1"/>
              </a:buClr>
              <a:buSzPts val="2800"/>
              <a:buFont typeface="Exo"/>
              <a:buNone/>
              <a:defRPr sz="2800">
                <a:solidFill>
                  <a:schemeClr val="dk1"/>
                </a:solidFill>
                <a:latin typeface="Exo"/>
                <a:ea typeface="Exo"/>
                <a:cs typeface="Exo"/>
                <a:sym typeface="Exo"/>
              </a:defRPr>
            </a:lvl6pPr>
            <a:lvl7pPr lvl="6">
              <a:spcBef>
                <a:spcPts val="0"/>
              </a:spcBef>
              <a:spcAft>
                <a:spcPts val="0"/>
              </a:spcAft>
              <a:buClr>
                <a:schemeClr val="dk1"/>
              </a:buClr>
              <a:buSzPts val="2800"/>
              <a:buFont typeface="Exo"/>
              <a:buNone/>
              <a:defRPr sz="2800">
                <a:solidFill>
                  <a:schemeClr val="dk1"/>
                </a:solidFill>
                <a:latin typeface="Exo"/>
                <a:ea typeface="Exo"/>
                <a:cs typeface="Exo"/>
                <a:sym typeface="Exo"/>
              </a:defRPr>
            </a:lvl7pPr>
            <a:lvl8pPr lvl="7">
              <a:spcBef>
                <a:spcPts val="0"/>
              </a:spcBef>
              <a:spcAft>
                <a:spcPts val="0"/>
              </a:spcAft>
              <a:buClr>
                <a:schemeClr val="dk1"/>
              </a:buClr>
              <a:buSzPts val="2800"/>
              <a:buFont typeface="Exo"/>
              <a:buNone/>
              <a:defRPr sz="2800">
                <a:solidFill>
                  <a:schemeClr val="dk1"/>
                </a:solidFill>
                <a:latin typeface="Exo"/>
                <a:ea typeface="Exo"/>
                <a:cs typeface="Exo"/>
                <a:sym typeface="Exo"/>
              </a:defRPr>
            </a:lvl8pPr>
            <a:lvl9pPr lvl="8">
              <a:spcBef>
                <a:spcPts val="0"/>
              </a:spcBef>
              <a:spcAft>
                <a:spcPts val="0"/>
              </a:spcAft>
              <a:buClr>
                <a:schemeClr val="dk1"/>
              </a:buClr>
              <a:buSzPts val="2800"/>
              <a:buFont typeface="Exo"/>
              <a:buNone/>
              <a:defRPr sz="2800">
                <a:solidFill>
                  <a:schemeClr val="dk1"/>
                </a:solidFill>
                <a:latin typeface="Exo"/>
                <a:ea typeface="Exo"/>
                <a:cs typeface="Exo"/>
                <a:sym typeface="Exo"/>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Exo"/>
              <a:buChar char="●"/>
              <a:defRPr sz="1800">
                <a:solidFill>
                  <a:schemeClr val="dk2"/>
                </a:solidFill>
                <a:latin typeface="Exo"/>
                <a:ea typeface="Exo"/>
                <a:cs typeface="Exo"/>
                <a:sym typeface="Exo"/>
              </a:defRPr>
            </a:lvl1pPr>
            <a:lvl2pPr marL="914400" lvl="1"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2pPr>
            <a:lvl3pPr marL="1371600" lvl="2"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3pPr>
            <a:lvl4pPr marL="1828800" lvl="3"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4pPr>
            <a:lvl5pPr marL="2286000" lvl="4"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5pPr>
            <a:lvl6pPr marL="2743200" lvl="5"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6pPr>
            <a:lvl7pPr marL="3200400" lvl="6"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7pPr>
            <a:lvl8pPr marL="3657600" lvl="7" indent="-317500">
              <a:lnSpc>
                <a:spcPct val="115000"/>
              </a:lnSpc>
              <a:spcBef>
                <a:spcPts val="1600"/>
              </a:spcBef>
              <a:spcAft>
                <a:spcPts val="0"/>
              </a:spcAft>
              <a:buClr>
                <a:schemeClr val="dk2"/>
              </a:buClr>
              <a:buSzPts val="1400"/>
              <a:buFont typeface="Exo"/>
              <a:buChar char="○"/>
              <a:defRPr>
                <a:solidFill>
                  <a:schemeClr val="dk2"/>
                </a:solidFill>
                <a:latin typeface="Exo"/>
                <a:ea typeface="Exo"/>
                <a:cs typeface="Exo"/>
                <a:sym typeface="Exo"/>
              </a:defRPr>
            </a:lvl8pPr>
            <a:lvl9pPr marL="4114800" lvl="8" indent="-317500">
              <a:lnSpc>
                <a:spcPct val="115000"/>
              </a:lnSpc>
              <a:spcBef>
                <a:spcPts val="1600"/>
              </a:spcBef>
              <a:spcAft>
                <a:spcPts val="1600"/>
              </a:spcAft>
              <a:buClr>
                <a:schemeClr val="dk2"/>
              </a:buClr>
              <a:buSzPts val="1400"/>
              <a:buFont typeface="Exo"/>
              <a:buChar char="■"/>
              <a:defRPr>
                <a:solidFill>
                  <a:schemeClr val="dk2"/>
                </a:solidFill>
                <a:latin typeface="Exo"/>
                <a:ea typeface="Exo"/>
                <a:cs typeface="Exo"/>
                <a:sym typeface="Exo"/>
              </a:defRPr>
            </a:lvl9pPr>
          </a:lstStyle>
          <a:p>
            <a:endParaRPr/>
          </a:p>
        </p:txBody>
      </p:sp>
      <p:sp>
        <p:nvSpPr>
          <p:cNvPr id="8" name="Google Shape;8;p1"/>
          <p:cNvSpPr txBox="1">
            <a:spLocks noGrp="1"/>
          </p:cNvSpPr>
          <p:nvPr>
            <p:ph type="sldNum" idx="12"/>
          </p:nvPr>
        </p:nvSpPr>
        <p:spPr>
          <a:xfrm>
            <a:off x="0" y="4917822"/>
            <a:ext cx="548700" cy="225600"/>
          </a:xfrm>
          <a:prstGeom prst="rect">
            <a:avLst/>
          </a:prstGeom>
          <a:noFill/>
          <a:ln>
            <a:noFill/>
          </a:ln>
        </p:spPr>
        <p:txBody>
          <a:bodyPr spcFirstLastPara="1" wrap="square" lIns="91425" tIns="91425" rIns="91425" bIns="91425" anchor="ctr" anchorCtr="0">
            <a:noAutofit/>
          </a:bodyPr>
          <a:lstStyle>
            <a:lvl1pPr lvl="0" algn="l" rtl="0">
              <a:buNone/>
              <a:defRPr sz="1100"/>
            </a:lvl1pPr>
            <a:lvl2pPr lvl="1" algn="l" rtl="0">
              <a:buNone/>
              <a:defRPr sz="1100"/>
            </a:lvl2pPr>
            <a:lvl3pPr lvl="2" algn="l" rtl="0">
              <a:buNone/>
              <a:defRPr sz="1100"/>
            </a:lvl3pPr>
            <a:lvl4pPr lvl="3" algn="l" rtl="0">
              <a:buNone/>
              <a:defRPr sz="1100"/>
            </a:lvl4pPr>
            <a:lvl5pPr lvl="4" algn="l" rtl="0">
              <a:buNone/>
              <a:defRPr sz="1100"/>
            </a:lvl5pPr>
            <a:lvl6pPr lvl="5" algn="l" rtl="0">
              <a:buNone/>
              <a:defRPr sz="1100"/>
            </a:lvl6pPr>
            <a:lvl7pPr lvl="6" algn="l" rtl="0">
              <a:buNone/>
              <a:defRPr sz="1100"/>
            </a:lvl7pPr>
            <a:lvl8pPr lvl="7" algn="l" rtl="0">
              <a:buNone/>
              <a:defRPr sz="1100"/>
            </a:lvl8pPr>
            <a:lvl9pPr lvl="8" algn="l" rtl="0">
              <a:buNone/>
              <a:defRPr sz="1100"/>
            </a:lvl9pPr>
          </a:lstStyle>
          <a:p>
            <a:pPr marL="0" lvl="0" indent="0" algn="l"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56.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8.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www.businesswire.com/news/home/20170901005591/en/" TargetMode="External"/><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37.png"/><Relationship Id="rId4"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8"/>
        <p:cNvGrpSpPr/>
        <p:nvPr/>
      </p:nvGrpSpPr>
      <p:grpSpPr>
        <a:xfrm>
          <a:off x="0" y="0"/>
          <a:ext cx="0" cy="0"/>
          <a:chOff x="0" y="0"/>
          <a:chExt cx="0" cy="0"/>
        </a:xfrm>
      </p:grpSpPr>
      <p:pic>
        <p:nvPicPr>
          <p:cNvPr id="59" name="Google Shape;59;p13"/>
          <p:cNvPicPr preferRelativeResize="0"/>
          <p:nvPr/>
        </p:nvPicPr>
        <p:blipFill rotWithShape="1">
          <a:blip r:embed="rId3">
            <a:alphaModFix/>
          </a:blip>
          <a:srcRect l="5051" t="24882" r="7695" b="20299"/>
          <a:stretch/>
        </p:blipFill>
        <p:spPr>
          <a:xfrm>
            <a:off x="397050" y="284475"/>
            <a:ext cx="5353578" cy="1892075"/>
          </a:xfrm>
          <a:prstGeom prst="rect">
            <a:avLst/>
          </a:prstGeom>
          <a:noFill/>
          <a:ln>
            <a:noFill/>
          </a:ln>
        </p:spPr>
      </p:pic>
      <p:sp>
        <p:nvSpPr>
          <p:cNvPr id="60" name="Google Shape;60;p13"/>
          <p:cNvSpPr/>
          <p:nvPr/>
        </p:nvSpPr>
        <p:spPr>
          <a:xfrm flipH="1">
            <a:off x="100" y="2100350"/>
            <a:ext cx="9144000" cy="3043800"/>
          </a:xfrm>
          <a:prstGeom prst="rtTriangle">
            <a:avLst/>
          </a:prstGeom>
          <a:solidFill>
            <a:srgbClr val="C0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1" name="Google Shape;61;p13"/>
          <p:cNvSpPr/>
          <p:nvPr/>
        </p:nvSpPr>
        <p:spPr>
          <a:xfrm flipH="1">
            <a:off x="0" y="2983675"/>
            <a:ext cx="9144000" cy="2160000"/>
          </a:xfrm>
          <a:prstGeom prst="rtTriangle">
            <a:avLst/>
          </a:prstGeom>
          <a:solidFill>
            <a:srgbClr val="FFFFFF"/>
          </a:solidFill>
          <a:ln w="1905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FFFFF"/>
              </a:solidFill>
            </a:endParaRPr>
          </a:p>
        </p:txBody>
      </p:sp>
      <p:sp>
        <p:nvSpPr>
          <p:cNvPr id="62" name="Google Shape;62;p13"/>
          <p:cNvSpPr txBox="1"/>
          <p:nvPr/>
        </p:nvSpPr>
        <p:spPr>
          <a:xfrm>
            <a:off x="7684600" y="4087550"/>
            <a:ext cx="1459500" cy="1056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200">
                <a:latin typeface="Quicksand Light"/>
                <a:ea typeface="Quicksand Light"/>
                <a:cs typeface="Quicksand Light"/>
                <a:sym typeface="Quicksand Light"/>
              </a:rPr>
              <a:t>Jerry Liu</a:t>
            </a:r>
            <a:endParaRPr sz="1200">
              <a:latin typeface="Quicksand Light"/>
              <a:ea typeface="Quicksand Light"/>
              <a:cs typeface="Quicksand Light"/>
              <a:sym typeface="Quicksand Light"/>
            </a:endParaRPr>
          </a:p>
          <a:p>
            <a:pPr marL="0" lvl="0" indent="0" algn="r" rtl="0">
              <a:spcBef>
                <a:spcPts val="0"/>
              </a:spcBef>
              <a:spcAft>
                <a:spcPts val="0"/>
              </a:spcAft>
              <a:buNone/>
            </a:pPr>
            <a:r>
              <a:rPr lang="en" sz="1200">
                <a:latin typeface="Quicksand Light"/>
                <a:ea typeface="Quicksand Light"/>
                <a:cs typeface="Quicksand Light"/>
                <a:sym typeface="Quicksand Light"/>
              </a:rPr>
              <a:t>Ryne Waterson </a:t>
            </a:r>
            <a:endParaRPr sz="1200">
              <a:latin typeface="Quicksand Light"/>
              <a:ea typeface="Quicksand Light"/>
              <a:cs typeface="Quicksand Light"/>
              <a:sym typeface="Quicksand Light"/>
            </a:endParaRPr>
          </a:p>
          <a:p>
            <a:pPr marL="0" lvl="0" indent="0" algn="r" rtl="0">
              <a:spcBef>
                <a:spcPts val="0"/>
              </a:spcBef>
              <a:spcAft>
                <a:spcPts val="0"/>
              </a:spcAft>
              <a:buNone/>
            </a:pPr>
            <a:r>
              <a:rPr lang="en" sz="1200">
                <a:latin typeface="Quicksand Light"/>
                <a:ea typeface="Quicksand Light"/>
                <a:cs typeface="Quicksand Light"/>
                <a:sym typeface="Quicksand Light"/>
              </a:rPr>
              <a:t>Keith Leung</a:t>
            </a:r>
            <a:endParaRPr sz="1200">
              <a:latin typeface="Quicksand Light"/>
              <a:ea typeface="Quicksand Light"/>
              <a:cs typeface="Quicksand Light"/>
              <a:sym typeface="Quicksand Light"/>
            </a:endParaRPr>
          </a:p>
          <a:p>
            <a:pPr marL="0" lvl="0" indent="0" algn="r" rtl="0">
              <a:spcBef>
                <a:spcPts val="0"/>
              </a:spcBef>
              <a:spcAft>
                <a:spcPts val="0"/>
              </a:spcAft>
              <a:buNone/>
            </a:pPr>
            <a:r>
              <a:rPr lang="en" sz="1200">
                <a:latin typeface="Quicksand Light"/>
                <a:ea typeface="Quicksand Light"/>
                <a:cs typeface="Quicksand Light"/>
                <a:sym typeface="Quicksand Light"/>
              </a:rPr>
              <a:t>Jeffery Yeung</a:t>
            </a:r>
            <a:endParaRPr sz="1200">
              <a:latin typeface="Quicksand Light"/>
              <a:ea typeface="Quicksand Light"/>
              <a:cs typeface="Quicksand Light"/>
              <a:sym typeface="Quicksand Light"/>
            </a:endParaRPr>
          </a:p>
          <a:p>
            <a:pPr marL="0" lvl="0" indent="0" algn="r" rtl="0">
              <a:spcBef>
                <a:spcPts val="0"/>
              </a:spcBef>
              <a:spcAft>
                <a:spcPts val="0"/>
              </a:spcAft>
              <a:buNone/>
            </a:pPr>
            <a:r>
              <a:rPr lang="en" sz="1200">
                <a:latin typeface="Quicksand Light"/>
                <a:ea typeface="Quicksand Light"/>
                <a:cs typeface="Quicksand Light"/>
                <a:sym typeface="Quicksand Light"/>
              </a:rPr>
              <a:t>Scott Checko</a:t>
            </a:r>
            <a:endParaRPr sz="1200">
              <a:latin typeface="Quicksand Light"/>
              <a:ea typeface="Quicksand Light"/>
              <a:cs typeface="Quicksand Light"/>
              <a:sym typeface="Quicksan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Business &amp; Market</a:t>
            </a:r>
            <a:endParaRPr/>
          </a:p>
        </p:txBody>
      </p:sp>
      <p:sp>
        <p:nvSpPr>
          <p:cNvPr id="126" name="Google Shape;126;p2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10</a:t>
            </a:fld>
            <a:endParaRPr/>
          </a:p>
        </p:txBody>
      </p:sp>
      <p:sp>
        <p:nvSpPr>
          <p:cNvPr id="127" name="Google Shape;127;p22"/>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Search and Rescue (SAR) Equipment Market in 2017: </a:t>
            </a:r>
            <a:r>
              <a:rPr lang="en" b="1"/>
              <a:t>$113.62 billion </a:t>
            </a:r>
            <a:r>
              <a:rPr lang="en"/>
              <a:t>[4]</a:t>
            </a:r>
            <a:endParaRPr/>
          </a:p>
          <a:p>
            <a:pPr marL="0" lvl="0" indent="0" algn="l" rtl="0">
              <a:spcBef>
                <a:spcPts val="1600"/>
              </a:spcBef>
              <a:spcAft>
                <a:spcPts val="0"/>
              </a:spcAft>
              <a:buNone/>
            </a:pPr>
            <a:r>
              <a:rPr lang="en"/>
              <a:t>Projected in 2022: </a:t>
            </a:r>
            <a:r>
              <a:rPr lang="en" b="1"/>
              <a:t>$125.66 billion</a:t>
            </a:r>
            <a:endParaRPr b="1"/>
          </a:p>
          <a:p>
            <a:pPr marL="0" lvl="0" indent="0" algn="l" rtl="0">
              <a:spcBef>
                <a:spcPts val="1600"/>
              </a:spcBef>
              <a:spcAft>
                <a:spcPts val="0"/>
              </a:spcAft>
              <a:buNone/>
            </a:pPr>
            <a:endParaRPr b="1"/>
          </a:p>
          <a:p>
            <a:pPr marL="0" lvl="0" indent="0" algn="l" rtl="0">
              <a:spcBef>
                <a:spcPts val="0"/>
              </a:spcBef>
              <a:spcAft>
                <a:spcPts val="0"/>
              </a:spcAft>
              <a:buClr>
                <a:schemeClr val="dk1"/>
              </a:buClr>
              <a:buSzPts val="1100"/>
              <a:buFont typeface="Arial"/>
              <a:buNone/>
            </a:pPr>
            <a:r>
              <a:rPr lang="en"/>
              <a:t>Global Indoor Location (GIL) Market in 2015: </a:t>
            </a:r>
            <a:r>
              <a:rPr lang="en" b="1"/>
              <a:t>$3.43 billion </a:t>
            </a:r>
            <a:r>
              <a:rPr lang="en"/>
              <a:t>[5]</a:t>
            </a:r>
            <a:endParaRPr/>
          </a:p>
          <a:p>
            <a:pPr marL="0" lvl="0" indent="0" algn="l" rtl="0">
              <a:spcBef>
                <a:spcPts val="1600"/>
              </a:spcBef>
              <a:spcAft>
                <a:spcPts val="1600"/>
              </a:spcAft>
              <a:buClr>
                <a:schemeClr val="dk1"/>
              </a:buClr>
              <a:buSzPts val="1100"/>
              <a:buFont typeface="Arial"/>
              <a:buNone/>
            </a:pPr>
            <a:r>
              <a:rPr lang="en"/>
              <a:t>Projected in 2022: </a:t>
            </a:r>
            <a:r>
              <a:rPr lang="en" b="1"/>
              <a:t>$29.4 billion</a:t>
            </a:r>
            <a:endParaRPr b="1"/>
          </a:p>
        </p:txBody>
      </p:sp>
      <p:sp>
        <p:nvSpPr>
          <p:cNvPr id="128" name="Google Shape;128;p22"/>
          <p:cNvSpPr txBox="1"/>
          <p:nvPr/>
        </p:nvSpPr>
        <p:spPr>
          <a:xfrm>
            <a:off x="1683300" y="4802375"/>
            <a:ext cx="5901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sp>
        <p:nvSpPr>
          <p:cNvPr id="133" name="Google Shape;133;p2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Target Markets</a:t>
            </a:r>
            <a:endParaRPr/>
          </a:p>
        </p:txBody>
      </p:sp>
      <p:sp>
        <p:nvSpPr>
          <p:cNvPr id="134" name="Google Shape;134;p2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11</a:t>
            </a:fld>
            <a:endParaRPr/>
          </a:p>
        </p:txBody>
      </p:sp>
      <p:sp>
        <p:nvSpPr>
          <p:cNvPr id="135" name="Google Shape;135;p23"/>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Ideal Customers</a:t>
            </a:r>
            <a:endParaRPr/>
          </a:p>
          <a:p>
            <a:pPr marL="457200" lvl="0" indent="-342900" algn="l" rtl="0">
              <a:lnSpc>
                <a:spcPct val="150000"/>
              </a:lnSpc>
              <a:spcBef>
                <a:spcPts val="1600"/>
              </a:spcBef>
              <a:spcAft>
                <a:spcPts val="0"/>
              </a:spcAft>
              <a:buSzPts val="1800"/>
              <a:buChar char="●"/>
            </a:pPr>
            <a:r>
              <a:rPr lang="en"/>
              <a:t>Commercial Building owners or property management companies</a:t>
            </a:r>
            <a:endParaRPr/>
          </a:p>
          <a:p>
            <a:pPr marL="457200" lvl="0" indent="-342900" algn="l" rtl="0">
              <a:spcBef>
                <a:spcPts val="0"/>
              </a:spcBef>
              <a:spcAft>
                <a:spcPts val="0"/>
              </a:spcAft>
              <a:buSzPts val="1800"/>
              <a:buChar char="●"/>
            </a:pPr>
            <a:r>
              <a:rPr lang="en"/>
              <a:t>Need for GIL for occupants in emergencies</a:t>
            </a:r>
            <a:endParaRPr/>
          </a:p>
          <a:p>
            <a:pPr marL="0" lvl="0" indent="0" algn="l" rtl="0">
              <a:spcBef>
                <a:spcPts val="1600"/>
              </a:spcBef>
              <a:spcAft>
                <a:spcPts val="0"/>
              </a:spcAft>
              <a:buClr>
                <a:schemeClr val="dk1"/>
              </a:buClr>
              <a:buSzPts val="1100"/>
              <a:buFont typeface="Arial"/>
              <a:buNone/>
            </a:pPr>
            <a:r>
              <a:rPr lang="en"/>
              <a:t>Government Incentives</a:t>
            </a:r>
            <a:endParaRPr/>
          </a:p>
          <a:p>
            <a:pPr marL="457200" lvl="0" indent="-342900" algn="l" rtl="0">
              <a:lnSpc>
                <a:spcPct val="150000"/>
              </a:lnSpc>
              <a:spcBef>
                <a:spcPts val="1600"/>
              </a:spcBef>
              <a:spcAft>
                <a:spcPts val="0"/>
              </a:spcAft>
              <a:buSzPts val="1800"/>
              <a:buChar char="●"/>
            </a:pPr>
            <a:r>
              <a:rPr lang="en"/>
              <a:t>System increases occupant safety in emergency situations</a:t>
            </a:r>
            <a:endParaRPr/>
          </a:p>
          <a:p>
            <a:pPr marL="457200" lvl="0" indent="-342900" algn="l" rtl="0">
              <a:lnSpc>
                <a:spcPct val="150000"/>
              </a:lnSpc>
              <a:spcBef>
                <a:spcPts val="0"/>
              </a:spcBef>
              <a:spcAft>
                <a:spcPts val="0"/>
              </a:spcAft>
              <a:buSzPts val="1800"/>
              <a:buChar char="●"/>
            </a:pPr>
            <a:r>
              <a:rPr lang="en"/>
              <a:t>Easily integrated into Building Code - Fire Safety</a:t>
            </a:r>
            <a:endParaRPr/>
          </a:p>
          <a:p>
            <a:pPr marL="457200" lvl="0" indent="-342900" algn="l" rtl="0">
              <a:lnSpc>
                <a:spcPct val="150000"/>
              </a:lnSpc>
              <a:spcBef>
                <a:spcPts val="0"/>
              </a:spcBef>
              <a:spcAft>
                <a:spcPts val="0"/>
              </a:spcAft>
              <a:buSzPts val="1800"/>
              <a:buChar char="●"/>
            </a:pPr>
            <a:r>
              <a:rPr lang="en"/>
              <a:t>Reduces risk to emergency personnel</a:t>
            </a:r>
            <a:endParaRPr/>
          </a:p>
        </p:txBody>
      </p:sp>
      <p:sp>
        <p:nvSpPr>
          <p:cNvPr id="136" name="Google Shape;136;p23"/>
          <p:cNvSpPr txBox="1"/>
          <p:nvPr/>
        </p:nvSpPr>
        <p:spPr>
          <a:xfrm>
            <a:off x="1683300" y="4802375"/>
            <a:ext cx="585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Competition</a:t>
            </a:r>
            <a:endParaRPr/>
          </a:p>
        </p:txBody>
      </p:sp>
      <p:sp>
        <p:nvSpPr>
          <p:cNvPr id="142" name="Google Shape;142;p2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12</a:t>
            </a:fld>
            <a:endParaRPr/>
          </a:p>
        </p:txBody>
      </p:sp>
      <p:sp>
        <p:nvSpPr>
          <p:cNvPr id="143" name="Google Shape;143;p24"/>
          <p:cNvSpPr txBox="1">
            <a:spLocks noGrp="1"/>
          </p:cNvSpPr>
          <p:nvPr>
            <p:ph type="body" idx="1"/>
          </p:nvPr>
        </p:nvSpPr>
        <p:spPr>
          <a:xfrm>
            <a:off x="359800" y="1135400"/>
            <a:ext cx="8520600" cy="343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Same Technology, Different Application</a:t>
            </a:r>
            <a:endParaRPr/>
          </a:p>
          <a:p>
            <a:pPr marL="0" lvl="0" indent="0" algn="l" rtl="0">
              <a:spcBef>
                <a:spcPts val="1600"/>
              </a:spcBef>
              <a:spcAft>
                <a:spcPts val="1600"/>
              </a:spcAft>
              <a:buNone/>
            </a:pPr>
            <a:endParaRPr/>
          </a:p>
        </p:txBody>
      </p:sp>
      <p:graphicFrame>
        <p:nvGraphicFramePr>
          <p:cNvPr id="144" name="Google Shape;144;p24"/>
          <p:cNvGraphicFramePr/>
          <p:nvPr/>
        </p:nvGraphicFramePr>
        <p:xfrm>
          <a:off x="402913" y="1823150"/>
          <a:ext cx="3000000" cy="3000000"/>
        </p:xfrm>
        <a:graphic>
          <a:graphicData uri="http://schemas.openxmlformats.org/drawingml/2006/table">
            <a:tbl>
              <a:tblPr>
                <a:noFill/>
                <a:tableStyleId>{9A69A50A-D710-4F58-B1AE-4145C44D469F}</a:tableStyleId>
              </a:tblPr>
              <a:tblGrid>
                <a:gridCol w="2419075">
                  <a:extLst>
                    <a:ext uri="{9D8B030D-6E8A-4147-A177-3AD203B41FA5}">
                      <a16:colId xmlns:a16="http://schemas.microsoft.com/office/drawing/2014/main" val="20000"/>
                    </a:ext>
                  </a:extLst>
                </a:gridCol>
                <a:gridCol w="2528750">
                  <a:extLst>
                    <a:ext uri="{9D8B030D-6E8A-4147-A177-3AD203B41FA5}">
                      <a16:colId xmlns:a16="http://schemas.microsoft.com/office/drawing/2014/main" val="20001"/>
                    </a:ext>
                  </a:extLst>
                </a:gridCol>
                <a:gridCol w="3486550">
                  <a:extLst>
                    <a:ext uri="{9D8B030D-6E8A-4147-A177-3AD203B41FA5}">
                      <a16:colId xmlns:a16="http://schemas.microsoft.com/office/drawing/2014/main" val="20002"/>
                    </a:ext>
                  </a:extLst>
                </a:gridCol>
              </a:tblGrid>
              <a:tr h="475250">
                <a:tc gridSpan="2">
                  <a:txBody>
                    <a:bodyPr/>
                    <a:lstStyle/>
                    <a:p>
                      <a:pPr marL="0" lvl="0" indent="0" algn="ctr" rtl="0">
                        <a:lnSpc>
                          <a:spcPct val="115000"/>
                        </a:lnSpc>
                        <a:spcBef>
                          <a:spcPts val="0"/>
                        </a:spcBef>
                        <a:spcAft>
                          <a:spcPts val="0"/>
                        </a:spcAft>
                        <a:buNone/>
                      </a:pPr>
                      <a:r>
                        <a:rPr lang="en" sz="1800" b="1">
                          <a:solidFill>
                            <a:srgbClr val="434343"/>
                          </a:solidFill>
                          <a:latin typeface="Exo"/>
                          <a:ea typeface="Exo"/>
                          <a:cs typeface="Exo"/>
                          <a:sym typeface="Exo"/>
                        </a:rPr>
                        <a:t>Production &amp; Logistics</a:t>
                      </a:r>
                      <a:endParaRPr b="1"/>
                    </a:p>
                  </a:txBody>
                  <a:tcPr marL="91425" marR="91425" marT="91425" marB="91425"/>
                </a:tc>
                <a:tc hMerge="1">
                  <a:txBody>
                    <a:bodyPr/>
                    <a:lstStyle/>
                    <a:p>
                      <a:endParaRPr lang="en-US"/>
                    </a:p>
                  </a:txBody>
                  <a:tcPr/>
                </a:tc>
                <a:tc>
                  <a:txBody>
                    <a:bodyPr/>
                    <a:lstStyle/>
                    <a:p>
                      <a:pPr marL="0" lvl="0" indent="0" algn="ctr" rtl="0">
                        <a:lnSpc>
                          <a:spcPct val="115000"/>
                        </a:lnSpc>
                        <a:spcBef>
                          <a:spcPts val="0"/>
                        </a:spcBef>
                        <a:spcAft>
                          <a:spcPts val="0"/>
                        </a:spcAft>
                        <a:buNone/>
                      </a:pPr>
                      <a:r>
                        <a:rPr lang="en" sz="1800" b="1">
                          <a:solidFill>
                            <a:srgbClr val="434343"/>
                          </a:solidFill>
                          <a:latin typeface="Exo"/>
                          <a:ea typeface="Exo"/>
                          <a:cs typeface="Exo"/>
                          <a:sym typeface="Exo"/>
                        </a:rPr>
                        <a:t>Medical &amp; SAR</a:t>
                      </a:r>
                      <a:endParaRPr b="1"/>
                    </a:p>
                  </a:txBody>
                  <a:tcPr marL="91425" marR="91425" marT="91425" marB="91425"/>
                </a:tc>
                <a:extLst>
                  <a:ext uri="{0D108BD9-81ED-4DB2-BD59-A6C34878D82A}">
                    <a16:rowId xmlns:a16="http://schemas.microsoft.com/office/drawing/2014/main" val="10000"/>
                  </a:ext>
                </a:extLst>
              </a:tr>
              <a:tr h="2105300">
                <a:tc>
                  <a:txBody>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34343"/>
                          </a:solidFill>
                          <a:latin typeface="Exo"/>
                          <a:ea typeface="Exo"/>
                          <a:cs typeface="Exo"/>
                          <a:sym typeface="Exo"/>
                        </a:rPr>
                        <a:t>Pozyx</a:t>
                      </a:r>
                      <a:endParaRPr sz="1800">
                        <a:solidFill>
                          <a:srgbClr val="434343"/>
                        </a:solidFill>
                        <a:latin typeface="Exo"/>
                        <a:ea typeface="Exo"/>
                        <a:cs typeface="Exo"/>
                        <a:sym typeface="Exo"/>
                      </a:endParaRPr>
                    </a:p>
                    <a:p>
                      <a:pPr marL="457200" lvl="0" indent="-342900" algn="l" rtl="0">
                        <a:lnSpc>
                          <a:spcPct val="150000"/>
                        </a:lnSpc>
                        <a:spcBef>
                          <a:spcPts val="1600"/>
                        </a:spcBef>
                        <a:spcAft>
                          <a:spcPts val="0"/>
                        </a:spcAft>
                        <a:buClr>
                          <a:srgbClr val="434343"/>
                        </a:buClr>
                        <a:buSzPts val="1800"/>
                        <a:buFont typeface="Exo"/>
                        <a:buChar char="●"/>
                      </a:pPr>
                      <a:r>
                        <a:rPr lang="en" sz="1800">
                          <a:solidFill>
                            <a:srgbClr val="434343"/>
                          </a:solidFill>
                          <a:latin typeface="Exo"/>
                          <a:ea typeface="Exo"/>
                          <a:cs typeface="Exo"/>
                          <a:sym typeface="Exo"/>
                        </a:rPr>
                        <a:t>UWB</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Tag + Node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Expensive</a:t>
                      </a: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34343"/>
                          </a:solidFill>
                          <a:latin typeface="Exo"/>
                          <a:ea typeface="Exo"/>
                          <a:cs typeface="Exo"/>
                          <a:sym typeface="Exo"/>
                        </a:rPr>
                        <a:t>Infsoft</a:t>
                      </a:r>
                      <a:endParaRPr sz="1800">
                        <a:solidFill>
                          <a:srgbClr val="434343"/>
                        </a:solidFill>
                        <a:latin typeface="Exo"/>
                        <a:ea typeface="Exo"/>
                        <a:cs typeface="Exo"/>
                        <a:sym typeface="Exo"/>
                      </a:endParaRPr>
                    </a:p>
                    <a:p>
                      <a:pPr marL="457200" lvl="0" indent="-342900" algn="l" rtl="0">
                        <a:lnSpc>
                          <a:spcPct val="150000"/>
                        </a:lnSpc>
                        <a:spcBef>
                          <a:spcPts val="1600"/>
                        </a:spcBef>
                        <a:spcAft>
                          <a:spcPts val="0"/>
                        </a:spcAft>
                        <a:buClr>
                          <a:srgbClr val="434343"/>
                        </a:buClr>
                        <a:buSzPts val="1800"/>
                        <a:buFont typeface="Exo"/>
                        <a:buChar char="●"/>
                      </a:pPr>
                      <a:r>
                        <a:rPr lang="en" sz="1800">
                          <a:solidFill>
                            <a:srgbClr val="434343"/>
                          </a:solidFill>
                          <a:latin typeface="Exo"/>
                          <a:ea typeface="Exo"/>
                          <a:cs typeface="Exo"/>
                          <a:sym typeface="Exo"/>
                        </a:rPr>
                        <a:t>UWB/BLE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Tag + Node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Privacy issue</a:t>
                      </a:r>
                      <a:endParaRPr/>
                    </a:p>
                  </a:txBody>
                  <a:tcPr marL="91425" marR="91425" marT="91425" marB="91425"/>
                </a:tc>
                <a:tc>
                  <a:txBody>
                    <a:bodyPr/>
                    <a:lstStyle/>
                    <a:p>
                      <a:pPr marL="0" lvl="0" indent="0" algn="l" rtl="0">
                        <a:lnSpc>
                          <a:spcPct val="115000"/>
                        </a:lnSpc>
                        <a:spcBef>
                          <a:spcPts val="0"/>
                        </a:spcBef>
                        <a:spcAft>
                          <a:spcPts val="0"/>
                        </a:spcAft>
                        <a:buClr>
                          <a:schemeClr val="dk1"/>
                        </a:buClr>
                        <a:buSzPts val="1100"/>
                        <a:buFont typeface="Arial"/>
                        <a:buNone/>
                      </a:pPr>
                      <a:r>
                        <a:rPr lang="en" sz="1800" b="1">
                          <a:solidFill>
                            <a:srgbClr val="434343"/>
                          </a:solidFill>
                          <a:latin typeface="Exo"/>
                          <a:ea typeface="Exo"/>
                          <a:cs typeface="Exo"/>
                          <a:sym typeface="Exo"/>
                        </a:rPr>
                        <a:t>KAUST Innovation</a:t>
                      </a:r>
                      <a:endParaRPr sz="1800" b="1">
                        <a:solidFill>
                          <a:srgbClr val="434343"/>
                        </a:solidFill>
                        <a:latin typeface="Exo"/>
                        <a:ea typeface="Exo"/>
                        <a:cs typeface="Exo"/>
                        <a:sym typeface="Exo"/>
                      </a:endParaRPr>
                    </a:p>
                    <a:p>
                      <a:pPr marL="457200" lvl="0" indent="-342900" algn="l" rtl="0">
                        <a:lnSpc>
                          <a:spcPct val="150000"/>
                        </a:lnSpc>
                        <a:spcBef>
                          <a:spcPts val="1600"/>
                        </a:spcBef>
                        <a:spcAft>
                          <a:spcPts val="0"/>
                        </a:spcAft>
                        <a:buClr>
                          <a:srgbClr val="434343"/>
                        </a:buClr>
                        <a:buSzPts val="1800"/>
                        <a:buFont typeface="Exo"/>
                        <a:buChar char="●"/>
                      </a:pPr>
                      <a:r>
                        <a:rPr lang="en" sz="1800">
                          <a:solidFill>
                            <a:srgbClr val="434343"/>
                          </a:solidFill>
                          <a:latin typeface="Exo"/>
                          <a:ea typeface="Exo"/>
                          <a:cs typeface="Exo"/>
                          <a:sym typeface="Exo"/>
                        </a:rPr>
                        <a:t>UWB</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Handheld Device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Operator Dependency</a:t>
                      </a:r>
                      <a:endParaRPr/>
                    </a:p>
                  </a:txBody>
                  <a:tcPr marL="91425" marR="91425" marT="91425" marB="91425"/>
                </a:tc>
                <a:extLst>
                  <a:ext uri="{0D108BD9-81ED-4DB2-BD59-A6C34878D82A}">
                    <a16:rowId xmlns:a16="http://schemas.microsoft.com/office/drawing/2014/main" val="10001"/>
                  </a:ext>
                </a:extLst>
              </a:tr>
            </a:tbl>
          </a:graphicData>
        </a:graphic>
      </p:graphicFrame>
      <p:sp>
        <p:nvSpPr>
          <p:cNvPr id="145" name="Google Shape;145;p24"/>
          <p:cNvSpPr txBox="1"/>
          <p:nvPr/>
        </p:nvSpPr>
        <p:spPr>
          <a:xfrm>
            <a:off x="1683300" y="4802375"/>
            <a:ext cx="5950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Budget and Funding</a:t>
            </a:r>
            <a:endParaRPr/>
          </a:p>
        </p:txBody>
      </p:sp>
      <p:sp>
        <p:nvSpPr>
          <p:cNvPr id="151" name="Google Shape;151;p25"/>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13</a:t>
            </a:fld>
            <a:endParaRPr/>
          </a:p>
        </p:txBody>
      </p:sp>
      <p:sp>
        <p:nvSpPr>
          <p:cNvPr id="152" name="Google Shape;152;p25"/>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Current Expenses (Up-to-Date)</a:t>
            </a:r>
            <a:endParaRPr/>
          </a:p>
          <a:p>
            <a:pPr marL="457200" lvl="0" indent="-342900" algn="l" rtl="0">
              <a:spcBef>
                <a:spcPts val="1600"/>
              </a:spcBef>
              <a:spcAft>
                <a:spcPts val="0"/>
              </a:spcAft>
              <a:buSzPts val="1800"/>
              <a:buChar char="●"/>
            </a:pPr>
            <a:r>
              <a:rPr lang="en"/>
              <a:t>$461.46</a:t>
            </a:r>
            <a:endParaRPr/>
          </a:p>
          <a:p>
            <a:pPr marL="0" lvl="0" indent="0" algn="l" rtl="0">
              <a:spcBef>
                <a:spcPts val="1600"/>
              </a:spcBef>
              <a:spcAft>
                <a:spcPts val="0"/>
              </a:spcAft>
              <a:buNone/>
            </a:pPr>
            <a:r>
              <a:rPr lang="en"/>
              <a:t>Expected Project Total Budget </a:t>
            </a:r>
            <a:endParaRPr/>
          </a:p>
          <a:p>
            <a:pPr marL="457200" lvl="0" indent="-342900" algn="l" rtl="0">
              <a:spcBef>
                <a:spcPts val="1600"/>
              </a:spcBef>
              <a:spcAft>
                <a:spcPts val="0"/>
              </a:spcAft>
              <a:buSzPts val="1800"/>
              <a:buChar char="●"/>
            </a:pPr>
            <a:r>
              <a:rPr lang="en"/>
              <a:t>$1000</a:t>
            </a:r>
            <a:endParaRPr/>
          </a:p>
          <a:p>
            <a:pPr marL="0" lvl="0" indent="0" algn="l" rtl="0">
              <a:spcBef>
                <a:spcPts val="1600"/>
              </a:spcBef>
              <a:spcAft>
                <a:spcPts val="0"/>
              </a:spcAft>
              <a:buNone/>
            </a:pPr>
            <a:r>
              <a:rPr lang="en"/>
              <a:t>Funding Estimates</a:t>
            </a:r>
            <a:endParaRPr/>
          </a:p>
          <a:p>
            <a:pPr marL="457200" lvl="0" indent="-342900" algn="l" rtl="0">
              <a:spcBef>
                <a:spcPts val="1600"/>
              </a:spcBef>
              <a:spcAft>
                <a:spcPts val="0"/>
              </a:spcAft>
              <a:buSzPts val="1800"/>
              <a:buChar char="●"/>
            </a:pPr>
            <a:r>
              <a:rPr lang="en"/>
              <a:t>$500</a:t>
            </a:r>
            <a:endParaRPr/>
          </a:p>
        </p:txBody>
      </p:sp>
      <p:sp>
        <p:nvSpPr>
          <p:cNvPr id="153" name="Google Shape;153;p25"/>
          <p:cNvSpPr txBox="1"/>
          <p:nvPr/>
        </p:nvSpPr>
        <p:spPr>
          <a:xfrm>
            <a:off x="1683300" y="4802375"/>
            <a:ext cx="58941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Project Pricing</a:t>
            </a:r>
            <a:endParaRPr/>
          </a:p>
        </p:txBody>
      </p:sp>
      <p:sp>
        <p:nvSpPr>
          <p:cNvPr id="159" name="Google Shape;159;p2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14</a:t>
            </a:fld>
            <a:endParaRPr/>
          </a:p>
        </p:txBody>
      </p:sp>
      <p:sp>
        <p:nvSpPr>
          <p:cNvPr id="160" name="Google Shape;160;p26"/>
          <p:cNvSpPr txBox="1"/>
          <p:nvPr/>
        </p:nvSpPr>
        <p:spPr>
          <a:xfrm>
            <a:off x="1683300" y="4802375"/>
            <a:ext cx="58728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Market Analysis</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
        <p:nvSpPr>
          <p:cNvPr id="161" name="Google Shape;161;p26"/>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System Price for 3 beacons &amp; 10 ID tags</a:t>
            </a:r>
            <a:endParaRPr/>
          </a:p>
          <a:p>
            <a:pPr marL="457200" lvl="0" indent="-342900" algn="l" rtl="0">
              <a:spcBef>
                <a:spcPts val="1600"/>
              </a:spcBef>
              <a:spcAft>
                <a:spcPts val="0"/>
              </a:spcAft>
              <a:buSzPts val="1800"/>
              <a:buChar char="●"/>
            </a:pPr>
            <a:r>
              <a:rPr lang="en"/>
              <a:t>$930.00</a:t>
            </a:r>
            <a:endParaRPr/>
          </a:p>
          <a:p>
            <a:pPr marL="0" lvl="0" indent="0" algn="l" rtl="0">
              <a:spcBef>
                <a:spcPts val="1600"/>
              </a:spcBef>
              <a:spcAft>
                <a:spcPts val="0"/>
              </a:spcAft>
              <a:buClr>
                <a:schemeClr val="dk1"/>
              </a:buClr>
              <a:buSzPts val="1100"/>
              <a:buFont typeface="Arial"/>
              <a:buNone/>
            </a:pPr>
            <a:r>
              <a:rPr lang="en"/>
              <a:t>Additional Beacon &amp; ID tag unit costs</a:t>
            </a:r>
            <a:endParaRPr/>
          </a:p>
          <a:p>
            <a:pPr marL="457200" lvl="0" indent="-342900" algn="l" rtl="0">
              <a:spcBef>
                <a:spcPts val="1600"/>
              </a:spcBef>
              <a:spcAft>
                <a:spcPts val="0"/>
              </a:spcAft>
              <a:buSzPts val="1800"/>
              <a:buChar char="●"/>
            </a:pPr>
            <a:r>
              <a:rPr lang="en"/>
              <a:t>$45/Beacon &amp; $44/ID tag</a:t>
            </a:r>
            <a:endParaRPr/>
          </a:p>
          <a:p>
            <a:pPr marL="0" lvl="0" indent="0" algn="l" rtl="0">
              <a:spcBef>
                <a:spcPts val="1600"/>
              </a:spcBef>
              <a:spcAft>
                <a:spcPts val="0"/>
              </a:spcAft>
              <a:buNone/>
            </a:pPr>
            <a:r>
              <a:rPr lang="en"/>
              <a:t>Software Cost</a:t>
            </a:r>
            <a:endParaRPr/>
          </a:p>
          <a:p>
            <a:pPr marL="457200" lvl="0" indent="-342900" algn="l" rtl="0">
              <a:spcBef>
                <a:spcPts val="1600"/>
              </a:spcBef>
              <a:spcAft>
                <a:spcPts val="0"/>
              </a:spcAft>
              <a:buSzPts val="1800"/>
              <a:buChar char="●"/>
            </a:pPr>
            <a:r>
              <a:rPr lang="en"/>
              <a:t>$200/year </a:t>
            </a:r>
            <a:endParaRPr/>
          </a:p>
          <a:p>
            <a:pPr marL="0" lvl="0" indent="0" algn="l" rtl="0">
              <a:spcBef>
                <a:spcPts val="1600"/>
              </a:spcBef>
              <a:spcAft>
                <a:spcPts val="0"/>
              </a:spcAft>
              <a:buNone/>
            </a:pPr>
            <a:endParaRPr/>
          </a:p>
          <a:p>
            <a:pPr marL="0" lvl="0" indent="0" algn="l" rtl="0">
              <a:spcBef>
                <a:spcPts val="1600"/>
              </a:spcBef>
              <a:spcAft>
                <a:spcPts val="0"/>
              </a:spcAft>
              <a:buClr>
                <a:schemeClr val="dk1"/>
              </a:buClr>
              <a:buSzPts val="1100"/>
              <a:buFont typeface="Arial"/>
              <a:buNone/>
            </a:pPr>
            <a:endParaRPr/>
          </a:p>
          <a:p>
            <a:pPr marL="0" lvl="0" indent="0" algn="l" rtl="0">
              <a:spcBef>
                <a:spcPts val="1600"/>
              </a:spcBef>
              <a:spcAft>
                <a:spcPts val="1600"/>
              </a:spcAft>
              <a:buClr>
                <a:schemeClr val="dk1"/>
              </a:buClr>
              <a:buSzPts val="1100"/>
              <a:buFont typeface="Arial"/>
              <a:buNone/>
            </a:pPr>
            <a:endParaRPr/>
          </a:p>
        </p:txBody>
      </p:sp>
      <p:pic>
        <p:nvPicPr>
          <p:cNvPr id="162" name="Google Shape;162;p26"/>
          <p:cNvPicPr preferRelativeResize="0"/>
          <p:nvPr/>
        </p:nvPicPr>
        <p:blipFill>
          <a:blip r:embed="rId3">
            <a:alphaModFix/>
          </a:blip>
          <a:stretch>
            <a:fillRect/>
          </a:stretch>
        </p:blipFill>
        <p:spPr>
          <a:xfrm>
            <a:off x="4769725" y="1231450"/>
            <a:ext cx="4214250" cy="289902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66"/>
        <p:cNvGrpSpPr/>
        <p:nvPr/>
      </p:nvGrpSpPr>
      <p:grpSpPr>
        <a:xfrm>
          <a:off x="0" y="0"/>
          <a:ext cx="0" cy="0"/>
          <a:chOff x="0" y="0"/>
          <a:chExt cx="0" cy="0"/>
        </a:xfrm>
      </p:grpSpPr>
      <p:sp>
        <p:nvSpPr>
          <p:cNvPr id="167" name="Google Shape;167;p27"/>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 sz="2800"/>
              <a:t>Technical System Overview</a:t>
            </a:r>
            <a:endParaRPr/>
          </a:p>
        </p:txBody>
      </p:sp>
      <p:sp>
        <p:nvSpPr>
          <p:cNvPr id="168" name="Google Shape;168;p27"/>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15</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Layout</a:t>
            </a:r>
            <a:endParaRPr/>
          </a:p>
        </p:txBody>
      </p:sp>
      <p:sp>
        <p:nvSpPr>
          <p:cNvPr id="174" name="Google Shape;174;p2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16</a:t>
            </a:fld>
            <a:endParaRPr/>
          </a:p>
        </p:txBody>
      </p:sp>
      <p:pic>
        <p:nvPicPr>
          <p:cNvPr id="175" name="Google Shape;175;p28"/>
          <p:cNvPicPr preferRelativeResize="0"/>
          <p:nvPr/>
        </p:nvPicPr>
        <p:blipFill>
          <a:blip r:embed="rId3">
            <a:alphaModFix/>
          </a:blip>
          <a:stretch>
            <a:fillRect/>
          </a:stretch>
        </p:blipFill>
        <p:spPr>
          <a:xfrm>
            <a:off x="3636375" y="445025"/>
            <a:ext cx="5434826" cy="4295351"/>
          </a:xfrm>
          <a:prstGeom prst="rect">
            <a:avLst/>
          </a:prstGeom>
          <a:noFill/>
          <a:ln>
            <a:noFill/>
          </a:ln>
        </p:spPr>
      </p:pic>
      <p:sp>
        <p:nvSpPr>
          <p:cNvPr id="176" name="Google Shape;176;p28"/>
          <p:cNvSpPr txBox="1">
            <a:spLocks noGrp="1"/>
          </p:cNvSpPr>
          <p:nvPr>
            <p:ph type="body" idx="1"/>
          </p:nvPr>
        </p:nvSpPr>
        <p:spPr>
          <a:xfrm>
            <a:off x="311700" y="1167650"/>
            <a:ext cx="4260300" cy="28002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Akriveia Beacon Consists of:</a:t>
            </a:r>
            <a:endParaRPr/>
          </a:p>
          <a:p>
            <a:pPr marL="457200" lvl="0" indent="-342900" algn="l" rtl="0">
              <a:lnSpc>
                <a:spcPct val="200000"/>
              </a:lnSpc>
              <a:spcBef>
                <a:spcPts val="1600"/>
              </a:spcBef>
              <a:spcAft>
                <a:spcPts val="0"/>
              </a:spcAft>
              <a:buSzPts val="1800"/>
              <a:buChar char="●"/>
            </a:pPr>
            <a:r>
              <a:rPr lang="en"/>
              <a:t>Locator Beacons</a:t>
            </a:r>
            <a:endParaRPr/>
          </a:p>
          <a:p>
            <a:pPr marL="457200" lvl="0" indent="-342900" algn="l" rtl="0">
              <a:lnSpc>
                <a:spcPct val="200000"/>
              </a:lnSpc>
              <a:spcBef>
                <a:spcPts val="0"/>
              </a:spcBef>
              <a:spcAft>
                <a:spcPts val="0"/>
              </a:spcAft>
              <a:buSzPts val="1800"/>
              <a:buChar char="●"/>
            </a:pPr>
            <a:r>
              <a:rPr lang="en"/>
              <a:t>Wearable Tracker ID Tags</a:t>
            </a:r>
            <a:endParaRPr/>
          </a:p>
          <a:p>
            <a:pPr marL="457200" lvl="0" indent="-342900" algn="l" rtl="0">
              <a:lnSpc>
                <a:spcPct val="200000"/>
              </a:lnSpc>
              <a:spcBef>
                <a:spcPts val="0"/>
              </a:spcBef>
              <a:spcAft>
                <a:spcPts val="0"/>
              </a:spcAft>
              <a:buSzPts val="1800"/>
              <a:buChar char="●"/>
            </a:pPr>
            <a:r>
              <a:rPr lang="en"/>
              <a:t>Data Processing Unit (DPU)</a:t>
            </a:r>
            <a:endParaRPr/>
          </a:p>
        </p:txBody>
      </p:sp>
      <p:sp>
        <p:nvSpPr>
          <p:cNvPr id="177" name="Google Shape;177;p28"/>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1"/>
        <p:cNvGrpSpPr/>
        <p:nvPr/>
      </p:nvGrpSpPr>
      <p:grpSpPr>
        <a:xfrm>
          <a:off x="0" y="0"/>
          <a:ext cx="0" cy="0"/>
          <a:chOff x="0" y="0"/>
          <a:chExt cx="0" cy="0"/>
        </a:xfrm>
      </p:grpSpPr>
      <p:sp>
        <p:nvSpPr>
          <p:cNvPr id="182" name="Google Shape;182;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Operation Modes</a:t>
            </a:r>
            <a:endParaRPr/>
          </a:p>
        </p:txBody>
      </p:sp>
      <p:sp>
        <p:nvSpPr>
          <p:cNvPr id="183" name="Google Shape;183;p2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17</a:t>
            </a:fld>
            <a:endParaRPr/>
          </a:p>
        </p:txBody>
      </p:sp>
      <p:pic>
        <p:nvPicPr>
          <p:cNvPr id="184" name="Google Shape;184;p29"/>
          <p:cNvPicPr preferRelativeResize="0"/>
          <p:nvPr/>
        </p:nvPicPr>
        <p:blipFill>
          <a:blip r:embed="rId3">
            <a:alphaModFix/>
          </a:blip>
          <a:stretch>
            <a:fillRect/>
          </a:stretch>
        </p:blipFill>
        <p:spPr>
          <a:xfrm>
            <a:off x="843225" y="1145750"/>
            <a:ext cx="6878201" cy="3498050"/>
          </a:xfrm>
          <a:prstGeom prst="rect">
            <a:avLst/>
          </a:prstGeom>
          <a:noFill/>
          <a:ln>
            <a:noFill/>
          </a:ln>
        </p:spPr>
      </p:pic>
      <p:sp>
        <p:nvSpPr>
          <p:cNvPr id="185" name="Google Shape;185;p29"/>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Tags &amp; Beacons Architecture</a:t>
            </a:r>
            <a:endParaRPr/>
          </a:p>
        </p:txBody>
      </p:sp>
      <p:sp>
        <p:nvSpPr>
          <p:cNvPr id="191" name="Google Shape;191;p30"/>
          <p:cNvSpPr txBox="1">
            <a:spLocks noGrp="1"/>
          </p:cNvSpPr>
          <p:nvPr>
            <p:ph type="body" idx="1"/>
          </p:nvPr>
        </p:nvSpPr>
        <p:spPr>
          <a:xfrm>
            <a:off x="311700" y="1397350"/>
            <a:ext cx="8520600" cy="3163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Composed of:</a:t>
            </a:r>
            <a:endParaRPr/>
          </a:p>
          <a:p>
            <a:pPr marL="457200" lvl="0" indent="-342900" algn="l" rtl="0">
              <a:lnSpc>
                <a:spcPct val="200000"/>
              </a:lnSpc>
              <a:spcBef>
                <a:spcPts val="1600"/>
              </a:spcBef>
              <a:spcAft>
                <a:spcPts val="0"/>
              </a:spcAft>
              <a:buSzPts val="1800"/>
              <a:buChar char="●"/>
            </a:pPr>
            <a:r>
              <a:rPr lang="en"/>
              <a:t>Espressif ESP32</a:t>
            </a:r>
            <a:endParaRPr/>
          </a:p>
          <a:p>
            <a:pPr marL="457200" lvl="0" indent="-342900" algn="l" rtl="0">
              <a:lnSpc>
                <a:spcPct val="200000"/>
              </a:lnSpc>
              <a:spcBef>
                <a:spcPts val="0"/>
              </a:spcBef>
              <a:spcAft>
                <a:spcPts val="0"/>
              </a:spcAft>
              <a:buSzPts val="1800"/>
              <a:buChar char="●"/>
            </a:pPr>
            <a:r>
              <a:rPr lang="en"/>
              <a:t>Decawave DWM1000</a:t>
            </a:r>
            <a:endParaRPr/>
          </a:p>
          <a:p>
            <a:pPr marL="457200" lvl="0" indent="-342900" algn="l" rtl="0">
              <a:lnSpc>
                <a:spcPct val="200000"/>
              </a:lnSpc>
              <a:spcBef>
                <a:spcPts val="0"/>
              </a:spcBef>
              <a:spcAft>
                <a:spcPts val="0"/>
              </a:spcAft>
              <a:buSzPts val="1800"/>
              <a:buChar char="●"/>
            </a:pPr>
            <a:r>
              <a:rPr lang="en"/>
              <a:t>Communicate via SPI</a:t>
            </a:r>
            <a:endParaRPr/>
          </a:p>
        </p:txBody>
      </p:sp>
      <p:sp>
        <p:nvSpPr>
          <p:cNvPr id="192" name="Google Shape;192;p3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18</a:t>
            </a:fld>
            <a:endParaRPr/>
          </a:p>
        </p:txBody>
      </p:sp>
      <p:pic>
        <p:nvPicPr>
          <p:cNvPr id="193" name="Google Shape;193;p30"/>
          <p:cNvPicPr preferRelativeResize="0"/>
          <p:nvPr/>
        </p:nvPicPr>
        <p:blipFill>
          <a:blip r:embed="rId3">
            <a:alphaModFix/>
          </a:blip>
          <a:stretch>
            <a:fillRect/>
          </a:stretch>
        </p:blipFill>
        <p:spPr>
          <a:xfrm>
            <a:off x="3530200" y="1536325"/>
            <a:ext cx="5495599" cy="2633300"/>
          </a:xfrm>
          <a:prstGeom prst="rect">
            <a:avLst/>
          </a:prstGeom>
          <a:noFill/>
          <a:ln>
            <a:noFill/>
          </a:ln>
        </p:spPr>
      </p:pic>
      <p:sp>
        <p:nvSpPr>
          <p:cNvPr id="194" name="Google Shape;194;p30"/>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98"/>
        <p:cNvGrpSpPr/>
        <p:nvPr/>
      </p:nvGrpSpPr>
      <p:grpSpPr>
        <a:xfrm>
          <a:off x="0" y="0"/>
          <a:ext cx="0" cy="0"/>
          <a:chOff x="0" y="0"/>
          <a:chExt cx="0" cy="0"/>
        </a:xfrm>
      </p:grpSpPr>
      <p:sp>
        <p:nvSpPr>
          <p:cNvPr id="199" name="Google Shape;199;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ESP32 Microcontroller Unit </a:t>
            </a:r>
            <a:endParaRPr/>
          </a:p>
        </p:txBody>
      </p:sp>
      <p:sp>
        <p:nvSpPr>
          <p:cNvPr id="200" name="Google Shape;200;p3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19</a:t>
            </a:fld>
            <a:endParaRPr/>
          </a:p>
        </p:txBody>
      </p:sp>
      <p:pic>
        <p:nvPicPr>
          <p:cNvPr id="201" name="Google Shape;201;p31"/>
          <p:cNvPicPr preferRelativeResize="0"/>
          <p:nvPr/>
        </p:nvPicPr>
        <p:blipFill>
          <a:blip r:embed="rId3">
            <a:alphaModFix/>
          </a:blip>
          <a:stretch>
            <a:fillRect/>
          </a:stretch>
        </p:blipFill>
        <p:spPr>
          <a:xfrm>
            <a:off x="4724400" y="1170125"/>
            <a:ext cx="4267200" cy="3392424"/>
          </a:xfrm>
          <a:prstGeom prst="rect">
            <a:avLst/>
          </a:prstGeom>
          <a:noFill/>
          <a:ln>
            <a:noFill/>
          </a:ln>
        </p:spPr>
      </p:pic>
      <p:sp>
        <p:nvSpPr>
          <p:cNvPr id="202" name="Google Shape;202;p31"/>
          <p:cNvSpPr txBox="1">
            <a:spLocks noGrp="1"/>
          </p:cNvSpPr>
          <p:nvPr>
            <p:ph type="body" idx="1"/>
          </p:nvPr>
        </p:nvSpPr>
        <p:spPr>
          <a:xfrm>
            <a:off x="311700" y="1144775"/>
            <a:ext cx="58263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Tensilica Xtensa 32-bit LX6 microprocessor</a:t>
            </a:r>
            <a:endParaRPr/>
          </a:p>
          <a:p>
            <a:pPr marL="457200" lvl="0" indent="-342900" algn="l" rtl="0">
              <a:lnSpc>
                <a:spcPct val="150000"/>
              </a:lnSpc>
              <a:spcBef>
                <a:spcPts val="0"/>
              </a:spcBef>
              <a:spcAft>
                <a:spcPts val="0"/>
              </a:spcAft>
              <a:buSzPts val="1800"/>
              <a:buChar char="●"/>
            </a:pPr>
            <a:r>
              <a:rPr lang="en"/>
              <a:t>Operate @ 160/240 MHz</a:t>
            </a:r>
            <a:endParaRPr/>
          </a:p>
          <a:p>
            <a:pPr marL="457200" lvl="0" indent="-342900" algn="l" rtl="0">
              <a:lnSpc>
                <a:spcPct val="150000"/>
              </a:lnSpc>
              <a:spcBef>
                <a:spcPts val="0"/>
              </a:spcBef>
              <a:spcAft>
                <a:spcPts val="0"/>
              </a:spcAft>
              <a:buSzPts val="1800"/>
              <a:buChar char="●"/>
            </a:pPr>
            <a:r>
              <a:rPr lang="en"/>
              <a:t>Integrated WiFi/Bluetooth</a:t>
            </a:r>
            <a:endParaRPr/>
          </a:p>
          <a:p>
            <a:pPr marL="457200" lvl="0" indent="-342900" algn="l" rtl="0">
              <a:lnSpc>
                <a:spcPct val="150000"/>
              </a:lnSpc>
              <a:spcBef>
                <a:spcPts val="0"/>
              </a:spcBef>
              <a:spcAft>
                <a:spcPts val="0"/>
              </a:spcAft>
              <a:buSzPts val="1800"/>
              <a:buChar char="●"/>
            </a:pPr>
            <a:r>
              <a:rPr lang="en"/>
              <a:t>Touch sensor pins</a:t>
            </a:r>
            <a:endParaRPr/>
          </a:p>
          <a:p>
            <a:pPr marL="457200" lvl="0" indent="-342900" algn="l" rtl="0">
              <a:lnSpc>
                <a:spcPct val="150000"/>
              </a:lnSpc>
              <a:spcBef>
                <a:spcPts val="0"/>
              </a:spcBef>
              <a:spcAft>
                <a:spcPts val="0"/>
              </a:spcAft>
              <a:buSzPts val="1800"/>
              <a:buChar char="●"/>
            </a:pPr>
            <a:r>
              <a:rPr lang="en"/>
              <a:t>Deep sleep low-power modes</a:t>
            </a:r>
            <a:endParaRPr/>
          </a:p>
          <a:p>
            <a:pPr marL="457200" lvl="0" indent="-342900" algn="l" rtl="0">
              <a:lnSpc>
                <a:spcPct val="150000"/>
              </a:lnSpc>
              <a:spcBef>
                <a:spcPts val="0"/>
              </a:spcBef>
              <a:spcAft>
                <a:spcPts val="0"/>
              </a:spcAft>
              <a:buSzPts val="1800"/>
              <a:buChar char="●"/>
            </a:pPr>
            <a:r>
              <a:rPr lang="en"/>
              <a:t>Low-cost</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6"/>
        <p:cNvGrpSpPr/>
        <p:nvPr/>
      </p:nvGrpSpPr>
      <p:grpSpPr>
        <a:xfrm>
          <a:off x="0" y="0"/>
          <a:ext cx="0" cy="0"/>
          <a:chOff x="0" y="0"/>
          <a:chExt cx="0" cy="0"/>
        </a:xfrm>
      </p:grpSpPr>
      <p:sp>
        <p:nvSpPr>
          <p:cNvPr id="67" name="Google Shape;67;p1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Team 5: TRI</a:t>
            </a:r>
            <a:r>
              <a:rPr lang="en"/>
              <a:t>WAVE SYSTEMS</a:t>
            </a:r>
            <a:endParaRPr>
              <a:latin typeface="Exo"/>
              <a:ea typeface="Exo"/>
              <a:cs typeface="Exo"/>
              <a:sym typeface="Exo"/>
            </a:endParaRPr>
          </a:p>
        </p:txBody>
      </p:sp>
      <p:sp>
        <p:nvSpPr>
          <p:cNvPr id="68" name="Google Shape;68;p14"/>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Jerry Liu (CEO)</a:t>
            </a:r>
            <a:endParaRPr>
              <a:solidFill>
                <a:srgbClr val="434343"/>
              </a:solidFill>
              <a:latin typeface="Exo"/>
              <a:ea typeface="Exo"/>
              <a:cs typeface="Exo"/>
              <a:sym typeface="Exo"/>
            </a:endParaRPr>
          </a:p>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Ryne Watterson (CIO)</a:t>
            </a:r>
            <a:endParaRPr>
              <a:solidFill>
                <a:srgbClr val="434343"/>
              </a:solidFill>
              <a:latin typeface="Exo"/>
              <a:ea typeface="Exo"/>
              <a:cs typeface="Exo"/>
              <a:sym typeface="Exo"/>
            </a:endParaRPr>
          </a:p>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Keith Leung (CTO)</a:t>
            </a:r>
            <a:endParaRPr>
              <a:solidFill>
                <a:srgbClr val="434343"/>
              </a:solidFill>
              <a:latin typeface="Exo"/>
              <a:ea typeface="Exo"/>
              <a:cs typeface="Exo"/>
              <a:sym typeface="Exo"/>
            </a:endParaRPr>
          </a:p>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Jeffery Yeung (C</a:t>
            </a:r>
            <a:r>
              <a:rPr lang="en"/>
              <a:t>C</a:t>
            </a:r>
            <a:r>
              <a:rPr lang="en">
                <a:solidFill>
                  <a:srgbClr val="434343"/>
                </a:solidFill>
                <a:latin typeface="Exo"/>
                <a:ea typeface="Exo"/>
                <a:cs typeface="Exo"/>
                <a:sym typeface="Exo"/>
              </a:rPr>
              <a:t>O)</a:t>
            </a:r>
            <a:endParaRPr>
              <a:solidFill>
                <a:srgbClr val="434343"/>
              </a:solidFill>
              <a:latin typeface="Exo"/>
              <a:ea typeface="Exo"/>
              <a:cs typeface="Exo"/>
              <a:sym typeface="Exo"/>
            </a:endParaRPr>
          </a:p>
          <a:p>
            <a:pPr marL="914400" lvl="0" indent="-342900" algn="l" rtl="0">
              <a:lnSpc>
                <a:spcPct val="200000"/>
              </a:lnSpc>
              <a:spcBef>
                <a:spcPts val="0"/>
              </a:spcBef>
              <a:spcAft>
                <a:spcPts val="0"/>
              </a:spcAft>
              <a:buClr>
                <a:srgbClr val="434343"/>
              </a:buClr>
              <a:buSzPts val="1800"/>
              <a:buFont typeface="Exo"/>
              <a:buChar char="❖"/>
            </a:pPr>
            <a:r>
              <a:rPr lang="en">
                <a:solidFill>
                  <a:srgbClr val="434343"/>
                </a:solidFill>
                <a:latin typeface="Exo"/>
                <a:ea typeface="Exo"/>
                <a:cs typeface="Exo"/>
                <a:sym typeface="Exo"/>
              </a:rPr>
              <a:t>Scott Checko (COO)</a:t>
            </a:r>
            <a:endParaRPr>
              <a:solidFill>
                <a:srgbClr val="434343"/>
              </a:solidFill>
              <a:latin typeface="Exo"/>
              <a:ea typeface="Exo"/>
              <a:cs typeface="Exo"/>
              <a:sym typeface="Exo"/>
            </a:endParaRPr>
          </a:p>
        </p:txBody>
      </p:sp>
      <p:sp>
        <p:nvSpPr>
          <p:cNvPr id="69" name="Google Shape;69;p1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Decawave DWM1000 UWB Module</a:t>
            </a:r>
            <a:endParaRPr/>
          </a:p>
        </p:txBody>
      </p:sp>
      <p:sp>
        <p:nvSpPr>
          <p:cNvPr id="208" name="Google Shape;208;p3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20</a:t>
            </a:fld>
            <a:endParaRPr/>
          </a:p>
        </p:txBody>
      </p:sp>
      <p:pic>
        <p:nvPicPr>
          <p:cNvPr id="209" name="Google Shape;209;p32"/>
          <p:cNvPicPr preferRelativeResize="0"/>
          <p:nvPr/>
        </p:nvPicPr>
        <p:blipFill>
          <a:blip r:embed="rId3">
            <a:alphaModFix/>
          </a:blip>
          <a:stretch>
            <a:fillRect/>
          </a:stretch>
        </p:blipFill>
        <p:spPr>
          <a:xfrm>
            <a:off x="5989600" y="1374475"/>
            <a:ext cx="2932125" cy="2394550"/>
          </a:xfrm>
          <a:prstGeom prst="rect">
            <a:avLst/>
          </a:prstGeom>
          <a:noFill/>
          <a:ln>
            <a:noFill/>
          </a:ln>
        </p:spPr>
      </p:pic>
      <p:sp>
        <p:nvSpPr>
          <p:cNvPr id="210" name="Google Shape;210;p32"/>
          <p:cNvSpPr txBox="1">
            <a:spLocks noGrp="1"/>
          </p:cNvSpPr>
          <p:nvPr>
            <p:ph type="body" idx="1"/>
          </p:nvPr>
        </p:nvSpPr>
        <p:spPr>
          <a:xfrm>
            <a:off x="311700" y="1144775"/>
            <a:ext cx="57702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Operation Frequency Range of 3.5 to 6.5 GHz</a:t>
            </a:r>
            <a:endParaRPr/>
          </a:p>
          <a:p>
            <a:pPr marL="457200" lvl="0" indent="-342900" algn="l" rtl="0">
              <a:lnSpc>
                <a:spcPct val="150000"/>
              </a:lnSpc>
              <a:spcBef>
                <a:spcPts val="0"/>
              </a:spcBef>
              <a:spcAft>
                <a:spcPts val="0"/>
              </a:spcAft>
              <a:buSzPts val="1800"/>
              <a:buChar char="●"/>
            </a:pPr>
            <a:r>
              <a:rPr lang="en"/>
              <a:t>802.15.4-2011 UWB compliant </a:t>
            </a:r>
            <a:endParaRPr/>
          </a:p>
          <a:p>
            <a:pPr marL="457200" lvl="0" indent="-342900" algn="l" rtl="0">
              <a:lnSpc>
                <a:spcPct val="150000"/>
              </a:lnSpc>
              <a:spcBef>
                <a:spcPts val="0"/>
              </a:spcBef>
              <a:spcAft>
                <a:spcPts val="0"/>
              </a:spcAft>
              <a:buSzPts val="1800"/>
              <a:buChar char="●"/>
            </a:pPr>
            <a:r>
              <a:rPr lang="en"/>
              <a:t>FCC/ETSI Certified</a:t>
            </a:r>
            <a:endParaRPr/>
          </a:p>
          <a:p>
            <a:pPr marL="457200" lvl="0" indent="-342900" algn="l" rtl="0">
              <a:lnSpc>
                <a:spcPct val="150000"/>
              </a:lnSpc>
              <a:spcBef>
                <a:spcPts val="0"/>
              </a:spcBef>
              <a:spcAft>
                <a:spcPts val="0"/>
              </a:spcAft>
              <a:buSzPts val="1800"/>
              <a:buChar char="●"/>
            </a:pPr>
            <a:r>
              <a:rPr lang="en"/>
              <a:t>Precision of up to 10 cm indoors</a:t>
            </a:r>
            <a:endParaRPr/>
          </a:p>
          <a:p>
            <a:pPr marL="457200" lvl="0" indent="-342900" algn="l" rtl="0">
              <a:lnSpc>
                <a:spcPct val="150000"/>
              </a:lnSpc>
              <a:spcBef>
                <a:spcPts val="0"/>
              </a:spcBef>
              <a:spcAft>
                <a:spcPts val="0"/>
              </a:spcAft>
              <a:buSzPts val="1800"/>
              <a:buChar char="●"/>
            </a:pPr>
            <a:r>
              <a:rPr lang="en"/>
              <a:t>Excellent ranges of up to 300m</a:t>
            </a:r>
            <a:endParaRPr/>
          </a:p>
          <a:p>
            <a:pPr marL="457200" lvl="0" indent="-342900" algn="l" rtl="0">
              <a:lnSpc>
                <a:spcPct val="150000"/>
              </a:lnSpc>
              <a:spcBef>
                <a:spcPts val="0"/>
              </a:spcBef>
              <a:spcAft>
                <a:spcPts val="0"/>
              </a:spcAft>
              <a:buSzPts val="1800"/>
              <a:buChar char="●"/>
            </a:pPr>
            <a:r>
              <a:rPr lang="en"/>
              <a:t>High range of communications data rates</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Anchor Beacons</a:t>
            </a:r>
            <a:endParaRPr/>
          </a:p>
        </p:txBody>
      </p:sp>
      <p:sp>
        <p:nvSpPr>
          <p:cNvPr id="216" name="Google Shape;216;p33"/>
          <p:cNvSpPr txBox="1">
            <a:spLocks noGrp="1"/>
          </p:cNvSpPr>
          <p:nvPr>
            <p:ph type="body" idx="1"/>
          </p:nvPr>
        </p:nvSpPr>
        <p:spPr>
          <a:xfrm>
            <a:off x="311700" y="1144775"/>
            <a:ext cx="5989500" cy="3416400"/>
          </a:xfrm>
          <a:prstGeom prst="rect">
            <a:avLst/>
          </a:prstGeom>
        </p:spPr>
        <p:txBody>
          <a:bodyPr spcFirstLastPara="1" wrap="square" lIns="91425" tIns="91425" rIns="91425" bIns="91425" anchor="t" anchorCtr="0">
            <a:noAutofit/>
          </a:bodyPr>
          <a:lstStyle/>
          <a:p>
            <a:pPr marL="914400" lvl="0" indent="-342900" algn="l" rtl="0">
              <a:lnSpc>
                <a:spcPct val="200000"/>
              </a:lnSpc>
              <a:spcBef>
                <a:spcPts val="0"/>
              </a:spcBef>
              <a:spcAft>
                <a:spcPts val="0"/>
              </a:spcAft>
              <a:buSzPts val="1800"/>
              <a:buChar char="●"/>
            </a:pPr>
            <a:r>
              <a:rPr lang="en"/>
              <a:t>Stationary transceiver devices</a:t>
            </a:r>
            <a:endParaRPr/>
          </a:p>
          <a:p>
            <a:pPr marL="914400" lvl="0" indent="-342900" algn="l" rtl="0">
              <a:lnSpc>
                <a:spcPct val="200000"/>
              </a:lnSpc>
              <a:spcBef>
                <a:spcPts val="0"/>
              </a:spcBef>
              <a:spcAft>
                <a:spcPts val="0"/>
              </a:spcAft>
              <a:buSzPts val="1800"/>
              <a:buChar char="●"/>
            </a:pPr>
            <a:r>
              <a:rPr lang="en"/>
              <a:t>Communicate via UWB transceivers</a:t>
            </a:r>
            <a:endParaRPr/>
          </a:p>
          <a:p>
            <a:pPr marL="914400" lvl="0" indent="-342900" algn="l" rtl="0">
              <a:lnSpc>
                <a:spcPct val="200000"/>
              </a:lnSpc>
              <a:spcBef>
                <a:spcPts val="0"/>
              </a:spcBef>
              <a:spcAft>
                <a:spcPts val="0"/>
              </a:spcAft>
              <a:buSzPts val="1800"/>
              <a:buChar char="●"/>
            </a:pPr>
            <a:r>
              <a:rPr lang="en"/>
              <a:t>Battery Backups</a:t>
            </a:r>
            <a:endParaRPr/>
          </a:p>
          <a:p>
            <a:pPr marL="914400" lvl="0" indent="-342900" algn="l" rtl="0">
              <a:lnSpc>
                <a:spcPct val="200000"/>
              </a:lnSpc>
              <a:spcBef>
                <a:spcPts val="0"/>
              </a:spcBef>
              <a:spcAft>
                <a:spcPts val="0"/>
              </a:spcAft>
              <a:buSzPts val="1800"/>
              <a:buChar char="●"/>
            </a:pPr>
            <a:r>
              <a:rPr lang="en"/>
              <a:t>Requires minimum of 3 for tracking</a:t>
            </a:r>
            <a:endParaRPr/>
          </a:p>
          <a:p>
            <a:pPr marL="914400" lvl="0" indent="-342900" algn="l" rtl="0">
              <a:lnSpc>
                <a:spcPct val="200000"/>
              </a:lnSpc>
              <a:spcBef>
                <a:spcPts val="0"/>
              </a:spcBef>
              <a:spcAft>
                <a:spcPts val="0"/>
              </a:spcAft>
              <a:buSzPts val="1800"/>
              <a:buChar char="●"/>
            </a:pPr>
            <a:r>
              <a:rPr lang="en"/>
              <a:t>Communicate with DPU via private WiFi network</a:t>
            </a:r>
            <a:endParaRPr/>
          </a:p>
        </p:txBody>
      </p:sp>
      <p:sp>
        <p:nvSpPr>
          <p:cNvPr id="217" name="Google Shape;217;p3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21</a:t>
            </a:fld>
            <a:endParaRPr/>
          </a:p>
        </p:txBody>
      </p:sp>
      <p:sp>
        <p:nvSpPr>
          <p:cNvPr id="218" name="Google Shape;218;p33"/>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pic>
        <p:nvPicPr>
          <p:cNvPr id="219" name="Google Shape;219;p33"/>
          <p:cNvPicPr preferRelativeResize="0"/>
          <p:nvPr/>
        </p:nvPicPr>
        <p:blipFill>
          <a:blip r:embed="rId3">
            <a:alphaModFix/>
          </a:blip>
          <a:stretch>
            <a:fillRect/>
          </a:stretch>
        </p:blipFill>
        <p:spPr>
          <a:xfrm>
            <a:off x="5783974" y="1435438"/>
            <a:ext cx="3120250" cy="2272622"/>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Tags</a:t>
            </a:r>
            <a:endParaRPr/>
          </a:p>
        </p:txBody>
      </p:sp>
      <p:sp>
        <p:nvSpPr>
          <p:cNvPr id="225" name="Google Shape;225;p34"/>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914400" lvl="0" indent="-342900" algn="l" rtl="0">
              <a:lnSpc>
                <a:spcPct val="200000"/>
              </a:lnSpc>
              <a:spcBef>
                <a:spcPts val="0"/>
              </a:spcBef>
              <a:spcAft>
                <a:spcPts val="0"/>
              </a:spcAft>
              <a:buSzPts val="1800"/>
              <a:buChar char="●"/>
            </a:pPr>
            <a:r>
              <a:rPr lang="en"/>
              <a:t>Small wearable electronic tagging devices</a:t>
            </a:r>
            <a:endParaRPr/>
          </a:p>
          <a:p>
            <a:pPr marL="914400" lvl="0" indent="-342900" algn="l" rtl="0">
              <a:lnSpc>
                <a:spcPct val="200000"/>
              </a:lnSpc>
              <a:spcBef>
                <a:spcPts val="0"/>
              </a:spcBef>
              <a:spcAft>
                <a:spcPts val="0"/>
              </a:spcAft>
              <a:buSzPts val="1800"/>
              <a:buChar char="●"/>
            </a:pPr>
            <a:r>
              <a:rPr lang="en"/>
              <a:t>Uses similar UWB transceivers</a:t>
            </a:r>
            <a:endParaRPr/>
          </a:p>
          <a:p>
            <a:pPr marL="914400" lvl="0" indent="-342900" algn="l" rtl="0">
              <a:lnSpc>
                <a:spcPct val="200000"/>
              </a:lnSpc>
              <a:spcBef>
                <a:spcPts val="0"/>
              </a:spcBef>
              <a:spcAft>
                <a:spcPts val="0"/>
              </a:spcAft>
              <a:buSzPts val="1800"/>
              <a:buChar char="●"/>
            </a:pPr>
            <a:r>
              <a:rPr lang="en"/>
              <a:t>Light and Durable</a:t>
            </a:r>
            <a:endParaRPr/>
          </a:p>
          <a:p>
            <a:pPr marL="914400" lvl="0" indent="-342900" algn="l" rtl="0">
              <a:lnSpc>
                <a:spcPct val="200000"/>
              </a:lnSpc>
              <a:spcBef>
                <a:spcPts val="0"/>
              </a:spcBef>
              <a:spcAft>
                <a:spcPts val="0"/>
              </a:spcAft>
              <a:buSzPts val="1800"/>
              <a:buChar char="●"/>
            </a:pPr>
            <a:r>
              <a:rPr lang="en"/>
              <a:t>Efficient Power saving modes</a:t>
            </a:r>
            <a:endParaRPr/>
          </a:p>
          <a:p>
            <a:pPr marL="914400" lvl="0" indent="-342900" algn="l" rtl="0">
              <a:lnSpc>
                <a:spcPct val="200000"/>
              </a:lnSpc>
              <a:spcBef>
                <a:spcPts val="0"/>
              </a:spcBef>
              <a:spcAft>
                <a:spcPts val="0"/>
              </a:spcAft>
              <a:buSzPts val="1800"/>
              <a:buChar char="●"/>
            </a:pPr>
            <a:r>
              <a:rPr lang="en"/>
              <a:t>Touch sensor activation</a:t>
            </a:r>
            <a:endParaRPr/>
          </a:p>
          <a:p>
            <a:pPr marL="914400" lvl="0" indent="-342900" algn="l" rtl="0">
              <a:lnSpc>
                <a:spcPct val="200000"/>
              </a:lnSpc>
              <a:spcBef>
                <a:spcPts val="0"/>
              </a:spcBef>
              <a:spcAft>
                <a:spcPts val="0"/>
              </a:spcAft>
              <a:buSzPts val="1800"/>
              <a:buChar char="●"/>
            </a:pPr>
            <a:r>
              <a:rPr lang="en"/>
              <a:t>Integration with access cards or key fobs</a:t>
            </a:r>
            <a:endParaRPr/>
          </a:p>
        </p:txBody>
      </p:sp>
      <p:sp>
        <p:nvSpPr>
          <p:cNvPr id="226" name="Google Shape;226;p3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22</a:t>
            </a:fld>
            <a:endParaRPr/>
          </a:p>
        </p:txBody>
      </p:sp>
      <p:sp>
        <p:nvSpPr>
          <p:cNvPr id="227" name="Google Shape;227;p34"/>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pic>
        <p:nvPicPr>
          <p:cNvPr id="228" name="Google Shape;228;p34"/>
          <p:cNvPicPr preferRelativeResize="0"/>
          <p:nvPr/>
        </p:nvPicPr>
        <p:blipFill>
          <a:blip r:embed="rId3">
            <a:alphaModFix/>
          </a:blip>
          <a:stretch>
            <a:fillRect/>
          </a:stretch>
        </p:blipFill>
        <p:spPr>
          <a:xfrm>
            <a:off x="5817075" y="1681112"/>
            <a:ext cx="3120250" cy="200158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5"/>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Power Management</a:t>
            </a:r>
            <a:endParaRPr/>
          </a:p>
        </p:txBody>
      </p:sp>
      <p:sp>
        <p:nvSpPr>
          <p:cNvPr id="234" name="Google Shape;234;p35"/>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23</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Beacon Power Management</a:t>
            </a:r>
            <a:endParaRPr/>
          </a:p>
        </p:txBody>
      </p:sp>
      <p:sp>
        <p:nvSpPr>
          <p:cNvPr id="240" name="Google Shape;240;p36"/>
          <p:cNvSpPr txBox="1">
            <a:spLocks noGrp="1"/>
          </p:cNvSpPr>
          <p:nvPr>
            <p:ph type="body" idx="1"/>
          </p:nvPr>
        </p:nvSpPr>
        <p:spPr>
          <a:xfrm>
            <a:off x="311700" y="1351325"/>
            <a:ext cx="3317100" cy="1995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Beacons</a:t>
            </a:r>
            <a:endParaRPr/>
          </a:p>
          <a:p>
            <a:pPr marL="457200" lvl="0" indent="-342900" algn="l" rtl="0">
              <a:lnSpc>
                <a:spcPct val="150000"/>
              </a:lnSpc>
              <a:spcBef>
                <a:spcPts val="1600"/>
              </a:spcBef>
              <a:spcAft>
                <a:spcPts val="0"/>
              </a:spcAft>
              <a:buSzPts val="1800"/>
              <a:buChar char="●"/>
            </a:pPr>
            <a:r>
              <a:rPr lang="en"/>
              <a:t>Switching circuitry</a:t>
            </a:r>
            <a:endParaRPr/>
          </a:p>
          <a:p>
            <a:pPr marL="914400" lvl="1" indent="-317500" algn="l" rtl="0">
              <a:lnSpc>
                <a:spcPct val="115000"/>
              </a:lnSpc>
              <a:spcBef>
                <a:spcPts val="0"/>
              </a:spcBef>
              <a:spcAft>
                <a:spcPts val="0"/>
              </a:spcAft>
              <a:buSzPts val="1400"/>
              <a:buChar char="○"/>
            </a:pPr>
            <a:r>
              <a:rPr lang="en"/>
              <a:t>Main power</a:t>
            </a:r>
            <a:endParaRPr/>
          </a:p>
          <a:p>
            <a:pPr marL="914400" lvl="1" indent="-317500" algn="l" rtl="0">
              <a:lnSpc>
                <a:spcPct val="200000"/>
              </a:lnSpc>
              <a:spcBef>
                <a:spcPts val="0"/>
              </a:spcBef>
              <a:spcAft>
                <a:spcPts val="0"/>
              </a:spcAft>
              <a:buSzPts val="1400"/>
              <a:buChar char="○"/>
            </a:pPr>
            <a:r>
              <a:rPr lang="en"/>
              <a:t>Battery power</a:t>
            </a:r>
            <a:endParaRPr/>
          </a:p>
          <a:p>
            <a:pPr marL="457200" lvl="0" indent="-342900" algn="l" rtl="0">
              <a:lnSpc>
                <a:spcPct val="200000"/>
              </a:lnSpc>
              <a:spcBef>
                <a:spcPts val="0"/>
              </a:spcBef>
              <a:spcAft>
                <a:spcPts val="0"/>
              </a:spcAft>
              <a:buSzPts val="1800"/>
              <a:buChar char="●"/>
            </a:pPr>
            <a:r>
              <a:rPr lang="en"/>
              <a:t>9V 4000 mAH backup</a:t>
            </a:r>
            <a:endParaRPr/>
          </a:p>
        </p:txBody>
      </p:sp>
      <p:sp>
        <p:nvSpPr>
          <p:cNvPr id="241" name="Google Shape;241;p3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24</a:t>
            </a:fld>
            <a:endParaRPr/>
          </a:p>
        </p:txBody>
      </p:sp>
      <p:sp>
        <p:nvSpPr>
          <p:cNvPr id="242" name="Google Shape;242;p36"/>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
        <p:nvSpPr>
          <p:cNvPr id="243" name="Google Shape;243;p36"/>
          <p:cNvSpPr/>
          <p:nvPr/>
        </p:nvSpPr>
        <p:spPr>
          <a:xfrm>
            <a:off x="5039758" y="2816451"/>
            <a:ext cx="1407300" cy="1092000"/>
          </a:xfrm>
          <a:prstGeom prst="rect">
            <a:avLst/>
          </a:prstGeom>
          <a:solidFill>
            <a:srgbClr val="222222"/>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E9E9E"/>
                </a:solidFill>
              </a:rPr>
              <a:t>Beacon</a:t>
            </a:r>
            <a:endParaRPr>
              <a:solidFill>
                <a:srgbClr val="9E9E9E"/>
              </a:solidFill>
            </a:endParaRPr>
          </a:p>
        </p:txBody>
      </p:sp>
      <p:sp>
        <p:nvSpPr>
          <p:cNvPr id="244" name="Google Shape;244;p36"/>
          <p:cNvSpPr/>
          <p:nvPr/>
        </p:nvSpPr>
        <p:spPr>
          <a:xfrm>
            <a:off x="5039758" y="1309025"/>
            <a:ext cx="1407300" cy="1092000"/>
          </a:xfrm>
          <a:prstGeom prst="rect">
            <a:avLst/>
          </a:prstGeom>
          <a:solidFill>
            <a:srgbClr val="222222"/>
          </a:solidFill>
          <a:ln w="38100"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a:solidFill>
                  <a:srgbClr val="9E9E9E"/>
                </a:solidFill>
              </a:rPr>
              <a:t>Switching circuit</a:t>
            </a:r>
            <a:endParaRPr>
              <a:solidFill>
                <a:srgbClr val="9E9E9E"/>
              </a:solidFill>
            </a:endParaRPr>
          </a:p>
        </p:txBody>
      </p:sp>
      <p:cxnSp>
        <p:nvCxnSpPr>
          <p:cNvPr id="245" name="Google Shape;245;p36"/>
          <p:cNvCxnSpPr>
            <a:stCxn id="244" idx="1"/>
          </p:cNvCxnSpPr>
          <p:nvPr/>
        </p:nvCxnSpPr>
        <p:spPr>
          <a:xfrm flipH="1">
            <a:off x="4247758" y="1855025"/>
            <a:ext cx="792000" cy="300"/>
          </a:xfrm>
          <a:prstGeom prst="straightConnector1">
            <a:avLst/>
          </a:prstGeom>
          <a:noFill/>
          <a:ln w="9525" cap="flat" cmpd="sng">
            <a:solidFill>
              <a:srgbClr val="C00000"/>
            </a:solidFill>
            <a:prstDash val="solid"/>
            <a:round/>
            <a:headEnd type="none" w="med" len="med"/>
            <a:tailEnd type="none" w="med" len="med"/>
          </a:ln>
        </p:spPr>
      </p:cxnSp>
      <p:cxnSp>
        <p:nvCxnSpPr>
          <p:cNvPr id="246" name="Google Shape;246;p36"/>
          <p:cNvCxnSpPr/>
          <p:nvPr/>
        </p:nvCxnSpPr>
        <p:spPr>
          <a:xfrm>
            <a:off x="4247956" y="1851844"/>
            <a:ext cx="0" cy="648000"/>
          </a:xfrm>
          <a:prstGeom prst="straightConnector1">
            <a:avLst/>
          </a:prstGeom>
          <a:noFill/>
          <a:ln w="9525" cap="flat" cmpd="sng">
            <a:solidFill>
              <a:srgbClr val="C00000"/>
            </a:solidFill>
            <a:prstDash val="solid"/>
            <a:round/>
            <a:headEnd type="none" w="med" len="med"/>
            <a:tailEnd type="none" w="med" len="med"/>
          </a:ln>
        </p:spPr>
      </p:cxnSp>
      <p:sp>
        <p:nvSpPr>
          <p:cNvPr id="247" name="Google Shape;247;p36"/>
          <p:cNvSpPr txBox="1"/>
          <p:nvPr/>
        </p:nvSpPr>
        <p:spPr>
          <a:xfrm>
            <a:off x="3793350" y="2369802"/>
            <a:ext cx="489900" cy="26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Exo"/>
                <a:ea typeface="Exo"/>
                <a:cs typeface="Exo"/>
                <a:sym typeface="Exo"/>
              </a:rPr>
              <a:t>9V</a:t>
            </a:r>
            <a:endParaRPr sz="1200">
              <a:latin typeface="Exo"/>
              <a:ea typeface="Exo"/>
              <a:cs typeface="Exo"/>
              <a:sym typeface="Exo"/>
            </a:endParaRPr>
          </a:p>
        </p:txBody>
      </p:sp>
      <p:cxnSp>
        <p:nvCxnSpPr>
          <p:cNvPr id="248" name="Google Shape;248;p36"/>
          <p:cNvCxnSpPr/>
          <p:nvPr/>
        </p:nvCxnSpPr>
        <p:spPr>
          <a:xfrm>
            <a:off x="4150610" y="2499835"/>
            <a:ext cx="194700" cy="0"/>
          </a:xfrm>
          <a:prstGeom prst="straightConnector1">
            <a:avLst/>
          </a:prstGeom>
          <a:noFill/>
          <a:ln w="9525" cap="flat" cmpd="sng">
            <a:solidFill>
              <a:srgbClr val="C00000"/>
            </a:solidFill>
            <a:prstDash val="solid"/>
            <a:round/>
            <a:headEnd type="none" w="med" len="med"/>
            <a:tailEnd type="none" w="med" len="med"/>
          </a:ln>
        </p:spPr>
      </p:cxnSp>
      <p:cxnSp>
        <p:nvCxnSpPr>
          <p:cNvPr id="249" name="Google Shape;249;p36"/>
          <p:cNvCxnSpPr/>
          <p:nvPr/>
        </p:nvCxnSpPr>
        <p:spPr>
          <a:xfrm>
            <a:off x="4191618" y="2562754"/>
            <a:ext cx="112500" cy="0"/>
          </a:xfrm>
          <a:prstGeom prst="straightConnector1">
            <a:avLst/>
          </a:prstGeom>
          <a:noFill/>
          <a:ln w="9525" cap="flat" cmpd="sng">
            <a:solidFill>
              <a:srgbClr val="C00000"/>
            </a:solidFill>
            <a:prstDash val="solid"/>
            <a:round/>
            <a:headEnd type="none" w="med" len="med"/>
            <a:tailEnd type="none" w="med" len="med"/>
          </a:ln>
        </p:spPr>
      </p:cxnSp>
      <p:cxnSp>
        <p:nvCxnSpPr>
          <p:cNvPr id="250" name="Google Shape;250;p36"/>
          <p:cNvCxnSpPr/>
          <p:nvPr/>
        </p:nvCxnSpPr>
        <p:spPr>
          <a:xfrm>
            <a:off x="4247956" y="2562754"/>
            <a:ext cx="0" cy="531300"/>
          </a:xfrm>
          <a:prstGeom prst="straightConnector1">
            <a:avLst/>
          </a:prstGeom>
          <a:noFill/>
          <a:ln w="9525" cap="flat" cmpd="sng">
            <a:solidFill>
              <a:srgbClr val="C00000"/>
            </a:solidFill>
            <a:prstDash val="solid"/>
            <a:round/>
            <a:headEnd type="none" w="med" len="med"/>
            <a:tailEnd type="none" w="med" len="med"/>
          </a:ln>
        </p:spPr>
      </p:cxnSp>
      <p:sp>
        <p:nvSpPr>
          <p:cNvPr id="251" name="Google Shape;251;p36"/>
          <p:cNvSpPr/>
          <p:nvPr/>
        </p:nvSpPr>
        <p:spPr>
          <a:xfrm rot="-2937580">
            <a:off x="4175890" y="3021561"/>
            <a:ext cx="144382" cy="144382"/>
          </a:xfrm>
          <a:prstGeom prst="rtTriangle">
            <a:avLst/>
          </a:prstGeom>
          <a:solidFill>
            <a:srgbClr val="C00000"/>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2" name="Google Shape;252;p36"/>
          <p:cNvCxnSpPr>
            <a:stCxn id="244" idx="3"/>
          </p:cNvCxnSpPr>
          <p:nvPr/>
        </p:nvCxnSpPr>
        <p:spPr>
          <a:xfrm>
            <a:off x="6447058" y="1855025"/>
            <a:ext cx="1232100" cy="679200"/>
          </a:xfrm>
          <a:prstGeom prst="curvedConnector3">
            <a:avLst>
              <a:gd name="adj1" fmla="val 50000"/>
            </a:avLst>
          </a:prstGeom>
          <a:noFill/>
          <a:ln w="9525" cap="flat" cmpd="sng">
            <a:solidFill>
              <a:srgbClr val="C00000"/>
            </a:solidFill>
            <a:prstDash val="solid"/>
            <a:round/>
            <a:headEnd type="none" w="med" len="med"/>
            <a:tailEnd type="none" w="med" len="med"/>
          </a:ln>
        </p:spPr>
      </p:cxnSp>
      <p:sp>
        <p:nvSpPr>
          <p:cNvPr id="253" name="Google Shape;253;p36"/>
          <p:cNvSpPr/>
          <p:nvPr/>
        </p:nvSpPr>
        <p:spPr>
          <a:xfrm rot="10800000">
            <a:off x="7679403" y="2432998"/>
            <a:ext cx="112500" cy="213600"/>
          </a:xfrm>
          <a:prstGeom prst="flowChartDelay">
            <a:avLst/>
          </a:prstGeom>
          <a:solidFill>
            <a:srgbClr val="C00000"/>
          </a:solidFill>
          <a:ln w="9525" cap="flat" cmpd="sng">
            <a:solidFill>
              <a:srgbClr val="C0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254" name="Google Shape;254;p36"/>
          <p:cNvCxnSpPr/>
          <p:nvPr/>
        </p:nvCxnSpPr>
        <p:spPr>
          <a:xfrm>
            <a:off x="7791903" y="2467898"/>
            <a:ext cx="72300" cy="0"/>
          </a:xfrm>
          <a:prstGeom prst="straightConnector1">
            <a:avLst/>
          </a:prstGeom>
          <a:noFill/>
          <a:ln w="9525" cap="flat" cmpd="sng">
            <a:solidFill>
              <a:srgbClr val="C00000"/>
            </a:solidFill>
            <a:prstDash val="solid"/>
            <a:round/>
            <a:headEnd type="none" w="med" len="med"/>
            <a:tailEnd type="none" w="med" len="med"/>
          </a:ln>
        </p:spPr>
      </p:cxnSp>
      <p:cxnSp>
        <p:nvCxnSpPr>
          <p:cNvPr id="255" name="Google Shape;255;p36"/>
          <p:cNvCxnSpPr/>
          <p:nvPr/>
        </p:nvCxnSpPr>
        <p:spPr>
          <a:xfrm>
            <a:off x="7791903" y="2614771"/>
            <a:ext cx="71400" cy="600"/>
          </a:xfrm>
          <a:prstGeom prst="straightConnector1">
            <a:avLst/>
          </a:prstGeom>
          <a:noFill/>
          <a:ln w="9525" cap="flat" cmpd="sng">
            <a:solidFill>
              <a:srgbClr val="C00000"/>
            </a:solidFill>
            <a:prstDash val="solid"/>
            <a:round/>
            <a:headEnd type="none" w="med" len="med"/>
            <a:tailEnd type="none" w="med" len="med"/>
          </a:ln>
        </p:spPr>
      </p:cxnSp>
      <p:cxnSp>
        <p:nvCxnSpPr>
          <p:cNvPr id="256" name="Google Shape;256;p36"/>
          <p:cNvCxnSpPr>
            <a:stCxn id="244" idx="2"/>
            <a:endCxn id="243" idx="0"/>
          </p:cNvCxnSpPr>
          <p:nvPr/>
        </p:nvCxnSpPr>
        <p:spPr>
          <a:xfrm>
            <a:off x="5743408" y="2401025"/>
            <a:ext cx="0" cy="415500"/>
          </a:xfrm>
          <a:prstGeom prst="straightConnector1">
            <a:avLst/>
          </a:prstGeom>
          <a:noFill/>
          <a:ln w="9525" cap="flat" cmpd="sng">
            <a:solidFill>
              <a:srgbClr val="C00000"/>
            </a:solidFill>
            <a:prstDash val="solid"/>
            <a:round/>
            <a:headEnd type="none" w="med" len="med"/>
            <a:tailEnd type="triangle" w="med" len="med"/>
          </a:ln>
        </p:spPr>
      </p:cxnSp>
      <p:sp>
        <p:nvSpPr>
          <p:cNvPr id="257" name="Google Shape;257;p36"/>
          <p:cNvSpPr txBox="1"/>
          <p:nvPr/>
        </p:nvSpPr>
        <p:spPr>
          <a:xfrm>
            <a:off x="7881808" y="2111488"/>
            <a:ext cx="1232100" cy="1006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120V AC 60Hz </a:t>
            </a:r>
            <a:endParaRPr>
              <a:latin typeface="Exo"/>
              <a:ea typeface="Exo"/>
              <a:cs typeface="Exo"/>
              <a:sym typeface="Exo"/>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262" name="Google Shape;262;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ID Tag Power Management</a:t>
            </a:r>
            <a:endParaRPr/>
          </a:p>
        </p:txBody>
      </p:sp>
      <p:sp>
        <p:nvSpPr>
          <p:cNvPr id="263" name="Google Shape;263;p3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25</a:t>
            </a:fld>
            <a:endParaRPr/>
          </a:p>
        </p:txBody>
      </p:sp>
      <p:sp>
        <p:nvSpPr>
          <p:cNvPr id="264" name="Google Shape;264;p37"/>
          <p:cNvSpPr txBox="1">
            <a:spLocks noGrp="1"/>
          </p:cNvSpPr>
          <p:nvPr>
            <p:ph type="body" idx="1"/>
          </p:nvPr>
        </p:nvSpPr>
        <p:spPr>
          <a:xfrm>
            <a:off x="311700" y="1456500"/>
            <a:ext cx="3900900" cy="22305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Long battery life</a:t>
            </a:r>
            <a:endParaRPr/>
          </a:p>
          <a:p>
            <a:pPr marL="914400" lvl="1" indent="-317500" algn="l" rtl="0">
              <a:lnSpc>
                <a:spcPct val="115000"/>
              </a:lnSpc>
              <a:spcBef>
                <a:spcPts val="0"/>
              </a:spcBef>
              <a:spcAft>
                <a:spcPts val="0"/>
              </a:spcAft>
              <a:buSzPts val="1400"/>
              <a:buChar char="○"/>
            </a:pPr>
            <a:r>
              <a:rPr lang="en"/>
              <a:t>Rechargeable 2000 mAH Li-ion</a:t>
            </a:r>
            <a:endParaRPr/>
          </a:p>
          <a:p>
            <a:pPr marL="914400" lvl="1" indent="-317500" algn="l" rtl="0">
              <a:lnSpc>
                <a:spcPct val="200000"/>
              </a:lnSpc>
              <a:spcBef>
                <a:spcPts val="0"/>
              </a:spcBef>
              <a:spcAft>
                <a:spcPts val="0"/>
              </a:spcAft>
              <a:buSzPts val="1400"/>
              <a:buChar char="○"/>
            </a:pPr>
            <a:r>
              <a:rPr lang="en"/>
              <a:t>Deep-sleep mode</a:t>
            </a:r>
            <a:endParaRPr/>
          </a:p>
          <a:p>
            <a:pPr marL="457200" lvl="0" indent="-342900" algn="l" rtl="0">
              <a:lnSpc>
                <a:spcPct val="200000"/>
              </a:lnSpc>
              <a:spcBef>
                <a:spcPts val="0"/>
              </a:spcBef>
              <a:spcAft>
                <a:spcPts val="0"/>
              </a:spcAft>
              <a:buSzPts val="1800"/>
              <a:buChar char="●"/>
            </a:pPr>
            <a:r>
              <a:rPr lang="en"/>
              <a:t>RF Harvester</a:t>
            </a:r>
            <a:endParaRPr/>
          </a:p>
        </p:txBody>
      </p:sp>
      <p:pic>
        <p:nvPicPr>
          <p:cNvPr id="265" name="Google Shape;265;p37"/>
          <p:cNvPicPr preferRelativeResize="0"/>
          <p:nvPr/>
        </p:nvPicPr>
        <p:blipFill>
          <a:blip r:embed="rId3">
            <a:alphaModFix/>
          </a:blip>
          <a:stretch>
            <a:fillRect/>
          </a:stretch>
        </p:blipFill>
        <p:spPr>
          <a:xfrm>
            <a:off x="4467950" y="1093913"/>
            <a:ext cx="4466724" cy="1809750"/>
          </a:xfrm>
          <a:prstGeom prst="rect">
            <a:avLst/>
          </a:prstGeom>
          <a:noFill/>
          <a:ln>
            <a:noFill/>
          </a:ln>
        </p:spPr>
      </p:pic>
      <p:pic>
        <p:nvPicPr>
          <p:cNvPr id="266" name="Google Shape;266;p37"/>
          <p:cNvPicPr preferRelativeResize="0"/>
          <p:nvPr/>
        </p:nvPicPr>
        <p:blipFill rotWithShape="1">
          <a:blip r:embed="rId4">
            <a:alphaModFix/>
          </a:blip>
          <a:srcRect l="13852"/>
          <a:stretch/>
        </p:blipFill>
        <p:spPr>
          <a:xfrm>
            <a:off x="4678388" y="3110800"/>
            <a:ext cx="2287750" cy="1310675"/>
          </a:xfrm>
          <a:prstGeom prst="rect">
            <a:avLst/>
          </a:prstGeom>
          <a:noFill/>
          <a:ln>
            <a:noFill/>
          </a:ln>
        </p:spPr>
      </p:pic>
      <p:sp>
        <p:nvSpPr>
          <p:cNvPr id="267" name="Google Shape;267;p37"/>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cxnSp>
        <p:nvCxnSpPr>
          <p:cNvPr id="268" name="Google Shape;268;p37"/>
          <p:cNvCxnSpPr/>
          <p:nvPr/>
        </p:nvCxnSpPr>
        <p:spPr>
          <a:xfrm flipH="1">
            <a:off x="4631625" y="2838050"/>
            <a:ext cx="621000" cy="248700"/>
          </a:xfrm>
          <a:prstGeom prst="straightConnector1">
            <a:avLst/>
          </a:prstGeom>
          <a:noFill/>
          <a:ln w="9525" cap="flat" cmpd="sng">
            <a:solidFill>
              <a:schemeClr val="dk2"/>
            </a:solidFill>
            <a:prstDash val="solid"/>
            <a:round/>
            <a:headEnd type="none" w="med" len="med"/>
            <a:tailEnd type="none" w="med" len="med"/>
          </a:ln>
        </p:spPr>
      </p:cxnSp>
      <p:cxnSp>
        <p:nvCxnSpPr>
          <p:cNvPr id="269" name="Google Shape;269;p37"/>
          <p:cNvCxnSpPr/>
          <p:nvPr/>
        </p:nvCxnSpPr>
        <p:spPr>
          <a:xfrm rot="10800000">
            <a:off x="6286625" y="2839450"/>
            <a:ext cx="707100" cy="244800"/>
          </a:xfrm>
          <a:prstGeom prst="straightConnector1">
            <a:avLst/>
          </a:prstGeom>
          <a:noFill/>
          <a:ln w="9525" cap="flat" cmpd="sng">
            <a:solidFill>
              <a:schemeClr val="dk2"/>
            </a:solidFill>
            <a:prstDash val="solid"/>
            <a:round/>
            <a:headEnd type="none" w="med" len="med"/>
            <a:tailEnd type="none" w="med" len="med"/>
          </a:ln>
        </p:spPr>
      </p:cxnSp>
      <p:sp>
        <p:nvSpPr>
          <p:cNvPr id="270" name="Google Shape;270;p37"/>
          <p:cNvSpPr/>
          <p:nvPr/>
        </p:nvSpPr>
        <p:spPr>
          <a:xfrm>
            <a:off x="4631525" y="3087825"/>
            <a:ext cx="2364600" cy="1356600"/>
          </a:xfrm>
          <a:prstGeom prst="rect">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7"/>
          <p:cNvSpPr/>
          <p:nvPr/>
        </p:nvSpPr>
        <p:spPr>
          <a:xfrm>
            <a:off x="4661438" y="3253913"/>
            <a:ext cx="69000" cy="71400"/>
          </a:xfrm>
          <a:prstGeom prst="rect">
            <a:avLst/>
          </a:prstGeom>
          <a:solidFill>
            <a:schemeClr val="lt1"/>
          </a:solidFill>
          <a:ln w="9525"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75"/>
        <p:cNvGrpSpPr/>
        <p:nvPr/>
      </p:nvGrpSpPr>
      <p:grpSpPr>
        <a:xfrm>
          <a:off x="0" y="0"/>
          <a:ext cx="0" cy="0"/>
          <a:chOff x="0" y="0"/>
          <a:chExt cx="0" cy="0"/>
        </a:xfrm>
      </p:grpSpPr>
      <p:sp>
        <p:nvSpPr>
          <p:cNvPr id="276" name="Google Shape;276;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ESP32 Activity Modes</a:t>
            </a:r>
            <a:endParaRPr/>
          </a:p>
        </p:txBody>
      </p:sp>
      <p:sp>
        <p:nvSpPr>
          <p:cNvPr id="277" name="Google Shape;277;p3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26</a:t>
            </a:fld>
            <a:endParaRPr/>
          </a:p>
        </p:txBody>
      </p:sp>
      <p:sp>
        <p:nvSpPr>
          <p:cNvPr id="278" name="Google Shape;278;p38"/>
          <p:cNvSpPr txBox="1">
            <a:spLocks noGrp="1"/>
          </p:cNvSpPr>
          <p:nvPr>
            <p:ph type="body" idx="1"/>
          </p:nvPr>
        </p:nvSpPr>
        <p:spPr>
          <a:xfrm>
            <a:off x="430600" y="1328150"/>
            <a:ext cx="3801000" cy="3163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a:t>Active</a:t>
            </a:r>
            <a:endParaRPr/>
          </a:p>
          <a:p>
            <a:pPr marL="914400" lvl="1" indent="-317500" algn="l" rtl="0">
              <a:spcBef>
                <a:spcPts val="0"/>
              </a:spcBef>
              <a:spcAft>
                <a:spcPts val="0"/>
              </a:spcAft>
              <a:buSzPts val="1400"/>
              <a:buChar char="○"/>
            </a:pPr>
            <a:r>
              <a:rPr lang="en"/>
              <a:t>Much higher power</a:t>
            </a:r>
            <a:endParaRPr/>
          </a:p>
          <a:p>
            <a:pPr marL="914400" lvl="1" indent="-317500" algn="l" rtl="0">
              <a:spcBef>
                <a:spcPts val="0"/>
              </a:spcBef>
              <a:spcAft>
                <a:spcPts val="0"/>
              </a:spcAft>
              <a:buSzPts val="1400"/>
              <a:buChar char="○"/>
            </a:pPr>
            <a:r>
              <a:rPr lang="en"/>
              <a:t>Only during emergency</a:t>
            </a:r>
            <a:endParaRPr/>
          </a:p>
          <a:p>
            <a:pPr marL="914400" lvl="1" indent="-317500" algn="l" rtl="0">
              <a:spcBef>
                <a:spcPts val="0"/>
              </a:spcBef>
              <a:spcAft>
                <a:spcPts val="0"/>
              </a:spcAft>
              <a:buSzPts val="1400"/>
              <a:buChar char="○"/>
            </a:pPr>
            <a:r>
              <a:rPr lang="en"/>
              <a:t>Activated via button</a:t>
            </a:r>
            <a:endParaRPr/>
          </a:p>
          <a:p>
            <a:pPr marL="0" lvl="0" indent="0" algn="l" rtl="0">
              <a:spcBef>
                <a:spcPts val="1600"/>
              </a:spcBef>
              <a:spcAft>
                <a:spcPts val="0"/>
              </a:spcAft>
              <a:buNone/>
            </a:pPr>
            <a:endParaRPr/>
          </a:p>
          <a:p>
            <a:pPr marL="457200" lvl="0" indent="-342900" algn="l" rtl="0">
              <a:lnSpc>
                <a:spcPct val="115000"/>
              </a:lnSpc>
              <a:spcBef>
                <a:spcPts val="0"/>
              </a:spcBef>
              <a:spcAft>
                <a:spcPts val="0"/>
              </a:spcAft>
              <a:buSzPts val="1800"/>
              <a:buChar char="●"/>
            </a:pPr>
            <a:r>
              <a:rPr lang="en"/>
              <a:t>Deep Sleep</a:t>
            </a:r>
            <a:endParaRPr/>
          </a:p>
          <a:p>
            <a:pPr marL="914400" lvl="1" indent="-317500" algn="l" rtl="0">
              <a:lnSpc>
                <a:spcPct val="115000"/>
              </a:lnSpc>
              <a:spcBef>
                <a:spcPts val="0"/>
              </a:spcBef>
              <a:spcAft>
                <a:spcPts val="0"/>
              </a:spcAft>
              <a:buSzPts val="1400"/>
              <a:buChar char="○"/>
            </a:pPr>
            <a:r>
              <a:rPr lang="en"/>
              <a:t>Low Power mode</a:t>
            </a:r>
            <a:endParaRPr/>
          </a:p>
          <a:p>
            <a:pPr marL="914400" lvl="1" indent="-317500" algn="l" rtl="0">
              <a:lnSpc>
                <a:spcPct val="115000"/>
              </a:lnSpc>
              <a:spcBef>
                <a:spcPts val="0"/>
              </a:spcBef>
              <a:spcAft>
                <a:spcPts val="0"/>
              </a:spcAft>
              <a:buSzPts val="1400"/>
              <a:buChar char="○"/>
            </a:pPr>
            <a:r>
              <a:rPr lang="en"/>
              <a:t>Extended Battery Life</a:t>
            </a:r>
            <a:endParaRPr/>
          </a:p>
          <a:p>
            <a:pPr marL="914400" lvl="1" indent="-317500" algn="l" rtl="0">
              <a:lnSpc>
                <a:spcPct val="115000"/>
              </a:lnSpc>
              <a:spcBef>
                <a:spcPts val="0"/>
              </a:spcBef>
              <a:spcAft>
                <a:spcPts val="0"/>
              </a:spcAft>
              <a:buSzPts val="1400"/>
              <a:buChar char="○"/>
            </a:pPr>
            <a:r>
              <a:rPr lang="en"/>
              <a:t>Low maintenance cost</a:t>
            </a:r>
            <a:endParaRPr/>
          </a:p>
          <a:p>
            <a:pPr marL="914400" lvl="1" indent="-317500" algn="l" rtl="0">
              <a:lnSpc>
                <a:spcPct val="115000"/>
              </a:lnSpc>
              <a:spcBef>
                <a:spcPts val="0"/>
              </a:spcBef>
              <a:spcAft>
                <a:spcPts val="0"/>
              </a:spcAft>
              <a:buSzPts val="1400"/>
              <a:buChar char="○"/>
            </a:pPr>
            <a:r>
              <a:rPr lang="en"/>
              <a:t>Preserves user privacy</a:t>
            </a:r>
            <a:endParaRPr/>
          </a:p>
        </p:txBody>
      </p:sp>
      <p:sp>
        <p:nvSpPr>
          <p:cNvPr id="279" name="Google Shape;279;p38"/>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pic>
        <p:nvPicPr>
          <p:cNvPr id="280" name="Google Shape;280;p38"/>
          <p:cNvPicPr preferRelativeResize="0"/>
          <p:nvPr/>
        </p:nvPicPr>
        <p:blipFill>
          <a:blip r:embed="rId3">
            <a:alphaModFix/>
          </a:blip>
          <a:stretch>
            <a:fillRect/>
          </a:stretch>
        </p:blipFill>
        <p:spPr>
          <a:xfrm>
            <a:off x="4791327" y="925795"/>
            <a:ext cx="3353137" cy="1833030"/>
          </a:xfrm>
          <a:prstGeom prst="rect">
            <a:avLst/>
          </a:prstGeom>
          <a:noFill/>
          <a:ln>
            <a:noFill/>
          </a:ln>
        </p:spPr>
      </p:pic>
      <p:pic>
        <p:nvPicPr>
          <p:cNvPr id="281" name="Google Shape;281;p38"/>
          <p:cNvPicPr preferRelativeResize="0"/>
          <p:nvPr/>
        </p:nvPicPr>
        <p:blipFill>
          <a:blip r:embed="rId4">
            <a:alphaModFix/>
          </a:blip>
          <a:stretch>
            <a:fillRect/>
          </a:stretch>
        </p:blipFill>
        <p:spPr>
          <a:xfrm>
            <a:off x="4763025" y="2870950"/>
            <a:ext cx="3563600" cy="186547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5"/>
        <p:cNvGrpSpPr/>
        <p:nvPr/>
      </p:nvGrpSpPr>
      <p:grpSpPr>
        <a:xfrm>
          <a:off x="0" y="0"/>
          <a:ext cx="0" cy="0"/>
          <a:chOff x="0" y="0"/>
          <a:chExt cx="0" cy="0"/>
        </a:xfrm>
      </p:grpSpPr>
      <p:sp>
        <p:nvSpPr>
          <p:cNvPr id="286" name="Google Shape;286;p3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Battery Life Calculations</a:t>
            </a:r>
            <a:endParaRPr/>
          </a:p>
        </p:txBody>
      </p:sp>
      <p:sp>
        <p:nvSpPr>
          <p:cNvPr id="287" name="Google Shape;287;p3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27</a:t>
            </a:fld>
            <a:endParaRPr/>
          </a:p>
        </p:txBody>
      </p:sp>
      <p:sp>
        <p:nvSpPr>
          <p:cNvPr id="288" name="Google Shape;288;p39"/>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
        <p:nvSpPr>
          <p:cNvPr id="289" name="Google Shape;289;p39"/>
          <p:cNvSpPr txBox="1">
            <a:spLocks noGrp="1"/>
          </p:cNvSpPr>
          <p:nvPr>
            <p:ph type="body" idx="1"/>
          </p:nvPr>
        </p:nvSpPr>
        <p:spPr>
          <a:xfrm>
            <a:off x="676525" y="1107775"/>
            <a:ext cx="1371900" cy="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Active</a:t>
            </a:r>
            <a:endParaRPr/>
          </a:p>
        </p:txBody>
      </p:sp>
      <p:sp>
        <p:nvSpPr>
          <p:cNvPr id="290" name="Google Shape;290;p39"/>
          <p:cNvSpPr txBox="1">
            <a:spLocks noGrp="1"/>
          </p:cNvSpPr>
          <p:nvPr>
            <p:ph type="body" idx="1"/>
          </p:nvPr>
        </p:nvSpPr>
        <p:spPr>
          <a:xfrm>
            <a:off x="676525" y="2792925"/>
            <a:ext cx="1371900" cy="4164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a:t>Deep Sleep</a:t>
            </a:r>
            <a:endParaRPr/>
          </a:p>
        </p:txBody>
      </p:sp>
      <p:pic>
        <p:nvPicPr>
          <p:cNvPr id="291" name="Google Shape;291;p39"/>
          <p:cNvPicPr preferRelativeResize="0"/>
          <p:nvPr/>
        </p:nvPicPr>
        <p:blipFill>
          <a:blip r:embed="rId3">
            <a:alphaModFix/>
          </a:blip>
          <a:stretch>
            <a:fillRect/>
          </a:stretch>
        </p:blipFill>
        <p:spPr>
          <a:xfrm>
            <a:off x="1467300" y="1803975"/>
            <a:ext cx="2343550" cy="709175"/>
          </a:xfrm>
          <a:prstGeom prst="rect">
            <a:avLst/>
          </a:prstGeom>
          <a:noFill/>
          <a:ln>
            <a:noFill/>
          </a:ln>
        </p:spPr>
      </p:pic>
      <p:pic>
        <p:nvPicPr>
          <p:cNvPr id="292" name="Google Shape;292;p39"/>
          <p:cNvPicPr preferRelativeResize="0"/>
          <p:nvPr/>
        </p:nvPicPr>
        <p:blipFill>
          <a:blip r:embed="rId4">
            <a:alphaModFix/>
          </a:blip>
          <a:stretch>
            <a:fillRect/>
          </a:stretch>
        </p:blipFill>
        <p:spPr>
          <a:xfrm>
            <a:off x="1485475" y="3664737"/>
            <a:ext cx="5285248" cy="6822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40"/>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RF Ranging &amp; Trilateration</a:t>
            </a:r>
            <a:endParaRPr/>
          </a:p>
        </p:txBody>
      </p:sp>
      <p:sp>
        <p:nvSpPr>
          <p:cNvPr id="298" name="Google Shape;298;p40"/>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2"/>
        <p:cNvGrpSpPr/>
        <p:nvPr/>
      </p:nvGrpSpPr>
      <p:grpSpPr>
        <a:xfrm>
          <a:off x="0" y="0"/>
          <a:ext cx="0" cy="0"/>
          <a:chOff x="0" y="0"/>
          <a:chExt cx="0" cy="0"/>
        </a:xfrm>
      </p:grpSpPr>
      <p:sp>
        <p:nvSpPr>
          <p:cNvPr id="303" name="Google Shape;303;p4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RF Ranging Method</a:t>
            </a:r>
            <a:endParaRPr/>
          </a:p>
        </p:txBody>
      </p:sp>
      <p:sp>
        <p:nvSpPr>
          <p:cNvPr id="304" name="Google Shape;304;p41"/>
          <p:cNvSpPr txBox="1">
            <a:spLocks noGrp="1"/>
          </p:cNvSpPr>
          <p:nvPr>
            <p:ph type="body" idx="1"/>
          </p:nvPr>
        </p:nvSpPr>
        <p:spPr>
          <a:xfrm>
            <a:off x="311700" y="1144775"/>
            <a:ext cx="43851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Received Signal Strength Indicator (RSSI) Based Approach </a:t>
            </a:r>
            <a:endParaRPr b="1"/>
          </a:p>
          <a:p>
            <a:pPr marL="457200" lvl="0" indent="-342900" algn="l" rtl="0">
              <a:spcBef>
                <a:spcPts val="1600"/>
              </a:spcBef>
              <a:spcAft>
                <a:spcPts val="0"/>
              </a:spcAft>
              <a:buSzPts val="1800"/>
              <a:buChar char="●"/>
            </a:pPr>
            <a:r>
              <a:rPr lang="en"/>
              <a:t>Conversion of RSSI to distance</a:t>
            </a:r>
            <a:endParaRPr/>
          </a:p>
          <a:p>
            <a:pPr marL="457200" lvl="0" indent="-342900" algn="l" rtl="0">
              <a:spcBef>
                <a:spcPts val="0"/>
              </a:spcBef>
              <a:spcAft>
                <a:spcPts val="0"/>
              </a:spcAft>
              <a:buSzPts val="1800"/>
              <a:buChar char="●"/>
            </a:pPr>
            <a:r>
              <a:rPr lang="en"/>
              <a:t>Employed in PoC phase</a:t>
            </a:r>
            <a:endParaRPr/>
          </a:p>
          <a:p>
            <a:pPr marL="457200" lvl="0" indent="-342900" algn="l" rtl="0">
              <a:spcBef>
                <a:spcPts val="0"/>
              </a:spcBef>
              <a:spcAft>
                <a:spcPts val="0"/>
              </a:spcAft>
              <a:buSzPts val="1800"/>
              <a:buChar char="●"/>
            </a:pPr>
            <a:r>
              <a:rPr lang="en"/>
              <a:t>Bluetooth Low Energy (BLE)</a:t>
            </a:r>
            <a:endParaRPr/>
          </a:p>
          <a:p>
            <a:pPr marL="457200" lvl="0" indent="-342900" algn="l" rtl="0">
              <a:spcBef>
                <a:spcPts val="0"/>
              </a:spcBef>
              <a:spcAft>
                <a:spcPts val="0"/>
              </a:spcAft>
              <a:buSzPts val="1800"/>
              <a:buChar char="●"/>
            </a:pPr>
            <a:r>
              <a:rPr lang="en"/>
              <a:t>Inverse Square Law</a:t>
            </a:r>
            <a:endParaRPr/>
          </a:p>
          <a:p>
            <a:pPr marL="457200" lvl="0" indent="-342900" algn="l" rtl="0">
              <a:spcBef>
                <a:spcPts val="0"/>
              </a:spcBef>
              <a:spcAft>
                <a:spcPts val="0"/>
              </a:spcAft>
              <a:buSzPts val="1800"/>
              <a:buChar char="●"/>
            </a:pPr>
            <a:r>
              <a:rPr lang="en"/>
              <a:t>Prone to multipath fading and interference</a:t>
            </a:r>
            <a:endParaRPr/>
          </a:p>
          <a:p>
            <a:pPr marL="914400" lvl="0" indent="0" algn="l" rtl="0">
              <a:spcBef>
                <a:spcPts val="1600"/>
              </a:spcBef>
              <a:spcAft>
                <a:spcPts val="1600"/>
              </a:spcAft>
              <a:buNone/>
            </a:pPr>
            <a:endParaRPr/>
          </a:p>
        </p:txBody>
      </p:sp>
      <p:sp>
        <p:nvSpPr>
          <p:cNvPr id="305" name="Google Shape;305;p4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29</a:t>
            </a:fld>
            <a:endParaRPr/>
          </a:p>
        </p:txBody>
      </p:sp>
      <p:sp>
        <p:nvSpPr>
          <p:cNvPr id="306" name="Google Shape;306;p41"/>
          <p:cNvSpPr txBox="1">
            <a:spLocks noGrp="1"/>
          </p:cNvSpPr>
          <p:nvPr>
            <p:ph type="body" idx="1"/>
          </p:nvPr>
        </p:nvSpPr>
        <p:spPr>
          <a:xfrm>
            <a:off x="4527950" y="1144775"/>
            <a:ext cx="4419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Time-of-Flight (ToF) Based Approach </a:t>
            </a:r>
            <a:endParaRPr/>
          </a:p>
          <a:p>
            <a:pPr marL="457200" lvl="0" indent="-342900" algn="l" rtl="0">
              <a:lnSpc>
                <a:spcPct val="150000"/>
              </a:lnSpc>
              <a:spcBef>
                <a:spcPts val="1600"/>
              </a:spcBef>
              <a:spcAft>
                <a:spcPts val="0"/>
              </a:spcAft>
              <a:buSzPts val="1800"/>
              <a:buChar char="●"/>
            </a:pPr>
            <a:r>
              <a:rPr lang="en"/>
              <a:t>Employed in Prototype phase</a:t>
            </a:r>
            <a:endParaRPr/>
          </a:p>
          <a:p>
            <a:pPr marL="457200" lvl="0" indent="-342900" algn="l" rtl="0">
              <a:lnSpc>
                <a:spcPct val="150000"/>
              </a:lnSpc>
              <a:spcBef>
                <a:spcPts val="0"/>
              </a:spcBef>
              <a:spcAft>
                <a:spcPts val="0"/>
              </a:spcAft>
              <a:buSzPts val="1800"/>
              <a:buChar char="●"/>
            </a:pPr>
            <a:r>
              <a:rPr lang="en"/>
              <a:t>Ultra-Wideband (UWB)</a:t>
            </a:r>
            <a:endParaRPr/>
          </a:p>
          <a:p>
            <a:pPr marL="457200" lvl="0" indent="-342900" algn="l" rtl="0">
              <a:lnSpc>
                <a:spcPct val="150000"/>
              </a:lnSpc>
              <a:spcBef>
                <a:spcPts val="0"/>
              </a:spcBef>
              <a:spcAft>
                <a:spcPts val="0"/>
              </a:spcAft>
              <a:buSzPts val="1800"/>
              <a:buChar char="●"/>
            </a:pPr>
            <a:r>
              <a:rPr lang="en"/>
              <a:t>Signal propagation time </a:t>
            </a:r>
            <a:endParaRPr/>
          </a:p>
          <a:p>
            <a:pPr marL="457200" lvl="0" indent="-342900" algn="l" rtl="0">
              <a:lnSpc>
                <a:spcPct val="150000"/>
              </a:lnSpc>
              <a:spcBef>
                <a:spcPts val="0"/>
              </a:spcBef>
              <a:spcAft>
                <a:spcPts val="0"/>
              </a:spcAft>
              <a:buSzPts val="1800"/>
              <a:buChar char="●"/>
            </a:pPr>
            <a:r>
              <a:rPr lang="en"/>
              <a:t>Distance Speed Time Formula</a:t>
            </a:r>
            <a:endParaRPr/>
          </a:p>
          <a:p>
            <a:pPr marL="457200" lvl="0" indent="-342900" algn="l" rtl="0">
              <a:lnSpc>
                <a:spcPct val="150000"/>
              </a:lnSpc>
              <a:spcBef>
                <a:spcPts val="0"/>
              </a:spcBef>
              <a:spcAft>
                <a:spcPts val="0"/>
              </a:spcAft>
              <a:buSzPts val="1800"/>
              <a:buChar char="●"/>
            </a:pPr>
            <a:r>
              <a:rPr lang="en"/>
              <a:t>Effective against noise and multipath</a:t>
            </a:r>
            <a:endParaRPr/>
          </a:p>
        </p:txBody>
      </p:sp>
      <p:sp>
        <p:nvSpPr>
          <p:cNvPr id="307" name="Google Shape;307;p41"/>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3"/>
        <p:cNvGrpSpPr/>
        <p:nvPr/>
      </p:nvGrpSpPr>
      <p:grpSpPr>
        <a:xfrm>
          <a:off x="0" y="0"/>
          <a:ext cx="0" cy="0"/>
          <a:chOff x="0" y="0"/>
          <a:chExt cx="0" cy="0"/>
        </a:xfrm>
      </p:grpSpPr>
      <p:sp>
        <p:nvSpPr>
          <p:cNvPr id="74" name="Google Shape;74;p1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Presentation </a:t>
            </a:r>
            <a:r>
              <a:rPr lang="en">
                <a:latin typeface="Exo"/>
                <a:ea typeface="Exo"/>
                <a:cs typeface="Exo"/>
                <a:sym typeface="Exo"/>
              </a:rPr>
              <a:t>Overview</a:t>
            </a:r>
            <a:endParaRPr>
              <a:latin typeface="Exo"/>
              <a:ea typeface="Exo"/>
              <a:cs typeface="Exo"/>
              <a:sym typeface="Exo"/>
            </a:endParaRPr>
          </a:p>
        </p:txBody>
      </p:sp>
      <p:sp>
        <p:nvSpPr>
          <p:cNvPr id="75" name="Google Shape;75;p15"/>
          <p:cNvSpPr txBox="1">
            <a:spLocks noGrp="1"/>
          </p:cNvSpPr>
          <p:nvPr>
            <p:ph type="body" idx="1"/>
          </p:nvPr>
        </p:nvSpPr>
        <p:spPr>
          <a:xfrm>
            <a:off x="311700" y="1151050"/>
            <a:ext cx="8520600" cy="34164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AutoNum type="arabicPeriod"/>
            </a:pPr>
            <a:r>
              <a:rPr lang="en"/>
              <a:t>Background &amp; Motivation</a:t>
            </a:r>
            <a:endParaRPr/>
          </a:p>
          <a:p>
            <a:pPr marL="457200" lvl="0" indent="-342900" algn="l" rtl="0">
              <a:spcBef>
                <a:spcPts val="0"/>
              </a:spcBef>
              <a:spcAft>
                <a:spcPts val="0"/>
              </a:spcAft>
              <a:buSzPts val="1800"/>
              <a:buAutoNum type="arabicPeriod"/>
            </a:pPr>
            <a:r>
              <a:rPr lang="en"/>
              <a:t>Business &amp; Market Analysis</a:t>
            </a:r>
            <a:endParaRPr/>
          </a:p>
          <a:p>
            <a:pPr marL="457200" lvl="0" indent="-342900" algn="l" rtl="0">
              <a:spcBef>
                <a:spcPts val="0"/>
              </a:spcBef>
              <a:spcAft>
                <a:spcPts val="0"/>
              </a:spcAft>
              <a:buSzPts val="1800"/>
              <a:buAutoNum type="arabicPeriod"/>
            </a:pPr>
            <a:r>
              <a:rPr lang="en"/>
              <a:t>Technical System Overview</a:t>
            </a:r>
            <a:endParaRPr/>
          </a:p>
          <a:p>
            <a:pPr marL="457200" lvl="0" indent="-342900" algn="l" rtl="0">
              <a:spcBef>
                <a:spcPts val="0"/>
              </a:spcBef>
              <a:spcAft>
                <a:spcPts val="0"/>
              </a:spcAft>
              <a:buSzPts val="1800"/>
              <a:buAutoNum type="arabicPeriod"/>
            </a:pPr>
            <a:r>
              <a:rPr lang="en"/>
              <a:t>Risk Assessment</a:t>
            </a:r>
            <a:endParaRPr/>
          </a:p>
          <a:p>
            <a:pPr marL="457200" lvl="0" indent="-342900" algn="l" rtl="0">
              <a:spcBef>
                <a:spcPts val="0"/>
              </a:spcBef>
              <a:spcAft>
                <a:spcPts val="0"/>
              </a:spcAft>
              <a:buSzPts val="1800"/>
              <a:buAutoNum type="arabicPeriod"/>
            </a:pPr>
            <a:r>
              <a:rPr lang="en"/>
              <a:t>Engineering Standards</a:t>
            </a:r>
            <a:endParaRPr/>
          </a:p>
          <a:p>
            <a:pPr marL="457200" lvl="0" indent="-342900" algn="l" rtl="0">
              <a:spcBef>
                <a:spcPts val="0"/>
              </a:spcBef>
              <a:spcAft>
                <a:spcPts val="0"/>
              </a:spcAft>
              <a:buSzPts val="1800"/>
              <a:buAutoNum type="arabicPeriod"/>
            </a:pPr>
            <a:r>
              <a:rPr lang="en"/>
              <a:t>Self Reflection</a:t>
            </a:r>
            <a:endParaRPr/>
          </a:p>
          <a:p>
            <a:pPr marL="457200" lvl="0" indent="-342900" algn="l" rtl="0">
              <a:spcBef>
                <a:spcPts val="0"/>
              </a:spcBef>
              <a:spcAft>
                <a:spcPts val="0"/>
              </a:spcAft>
              <a:buSzPts val="1800"/>
              <a:buAutoNum type="arabicPeriod"/>
            </a:pPr>
            <a:r>
              <a:rPr lang="en"/>
              <a:t>Scheduled 440 Timeline</a:t>
            </a:r>
            <a:endParaRPr/>
          </a:p>
          <a:p>
            <a:pPr marL="457200" lvl="0" indent="-342900" algn="l" rtl="0">
              <a:spcBef>
                <a:spcPts val="0"/>
              </a:spcBef>
              <a:spcAft>
                <a:spcPts val="0"/>
              </a:spcAft>
              <a:buSzPts val="1800"/>
              <a:buAutoNum type="arabicPeriod"/>
            </a:pPr>
            <a:r>
              <a:rPr lang="en"/>
              <a:t>Summary &amp; Concluding Remarks</a:t>
            </a:r>
            <a:endParaRPr/>
          </a:p>
          <a:p>
            <a:pPr marL="457200" lvl="0" indent="-342900" algn="l" rtl="0">
              <a:spcBef>
                <a:spcPts val="0"/>
              </a:spcBef>
              <a:spcAft>
                <a:spcPts val="0"/>
              </a:spcAft>
              <a:buSzPts val="1800"/>
              <a:buAutoNum type="arabicPeriod"/>
            </a:pPr>
            <a:r>
              <a:rPr lang="en"/>
              <a:t>Demo</a:t>
            </a:r>
            <a:endParaRPr/>
          </a:p>
          <a:p>
            <a:pPr marL="457200" lvl="0" indent="-342900" algn="l" rtl="0">
              <a:spcBef>
                <a:spcPts val="0"/>
              </a:spcBef>
              <a:spcAft>
                <a:spcPts val="0"/>
              </a:spcAft>
              <a:buSzPts val="1800"/>
              <a:buAutoNum type="arabicPeriod"/>
            </a:pPr>
            <a:r>
              <a:rPr lang="en"/>
              <a:t>Questions</a:t>
            </a:r>
            <a:endParaRPr/>
          </a:p>
        </p:txBody>
      </p:sp>
      <p:sp>
        <p:nvSpPr>
          <p:cNvPr id="76" name="Google Shape;76;p15"/>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1"/>
        <p:cNvGrpSpPr/>
        <p:nvPr/>
      </p:nvGrpSpPr>
      <p:grpSpPr>
        <a:xfrm>
          <a:off x="0" y="0"/>
          <a:ext cx="0" cy="0"/>
          <a:chOff x="0" y="0"/>
          <a:chExt cx="0" cy="0"/>
        </a:xfrm>
      </p:grpSpPr>
      <p:sp>
        <p:nvSpPr>
          <p:cNvPr id="312" name="Google Shape;312;p4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Ultra-Wideband Spectrum</a:t>
            </a:r>
            <a:endParaRPr/>
          </a:p>
        </p:txBody>
      </p:sp>
      <p:sp>
        <p:nvSpPr>
          <p:cNvPr id="313" name="Google Shape;313;p4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30</a:t>
            </a:fld>
            <a:endParaRPr/>
          </a:p>
        </p:txBody>
      </p:sp>
      <p:pic>
        <p:nvPicPr>
          <p:cNvPr id="314" name="Google Shape;314;p42"/>
          <p:cNvPicPr preferRelativeResize="0"/>
          <p:nvPr/>
        </p:nvPicPr>
        <p:blipFill>
          <a:blip r:embed="rId3">
            <a:alphaModFix/>
          </a:blip>
          <a:stretch>
            <a:fillRect/>
          </a:stretch>
        </p:blipFill>
        <p:spPr>
          <a:xfrm>
            <a:off x="3907576" y="1519649"/>
            <a:ext cx="5013075" cy="2725551"/>
          </a:xfrm>
          <a:prstGeom prst="rect">
            <a:avLst/>
          </a:prstGeom>
          <a:noFill/>
          <a:ln>
            <a:noFill/>
          </a:ln>
        </p:spPr>
      </p:pic>
      <p:sp>
        <p:nvSpPr>
          <p:cNvPr id="315" name="Google Shape;315;p42"/>
          <p:cNvSpPr txBox="1">
            <a:spLocks noGrp="1"/>
          </p:cNvSpPr>
          <p:nvPr>
            <p:ph type="body" idx="1"/>
          </p:nvPr>
        </p:nvSpPr>
        <p:spPr>
          <a:xfrm>
            <a:off x="311700" y="1390400"/>
            <a:ext cx="4260300" cy="31710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Short duration pulses</a:t>
            </a:r>
            <a:endParaRPr/>
          </a:p>
          <a:p>
            <a:pPr marL="457200" lvl="0" indent="-342900" algn="l" rtl="0">
              <a:lnSpc>
                <a:spcPct val="200000"/>
              </a:lnSpc>
              <a:spcBef>
                <a:spcPts val="0"/>
              </a:spcBef>
              <a:spcAft>
                <a:spcPts val="0"/>
              </a:spcAft>
              <a:buSzPts val="1800"/>
              <a:buChar char="●"/>
            </a:pPr>
            <a:r>
              <a:rPr lang="en"/>
              <a:t>Low transmit power</a:t>
            </a:r>
            <a:endParaRPr/>
          </a:p>
          <a:p>
            <a:pPr marL="457200" lvl="0" indent="-342900" algn="l" rtl="0">
              <a:lnSpc>
                <a:spcPct val="200000"/>
              </a:lnSpc>
              <a:spcBef>
                <a:spcPts val="0"/>
              </a:spcBef>
              <a:spcAft>
                <a:spcPts val="0"/>
              </a:spcAft>
              <a:buSzPts val="1800"/>
              <a:buChar char="●"/>
            </a:pPr>
            <a:r>
              <a:rPr lang="en"/>
              <a:t>Minimal interference</a:t>
            </a:r>
            <a:endParaRPr/>
          </a:p>
          <a:p>
            <a:pPr marL="457200" lvl="0" indent="-342900" algn="l" rtl="0">
              <a:lnSpc>
                <a:spcPct val="200000"/>
              </a:lnSpc>
              <a:spcBef>
                <a:spcPts val="0"/>
              </a:spcBef>
              <a:spcAft>
                <a:spcPts val="0"/>
              </a:spcAft>
              <a:buSzPts val="1800"/>
              <a:buChar char="●"/>
            </a:pPr>
            <a:r>
              <a:rPr lang="en"/>
              <a:t>High data rate</a:t>
            </a:r>
            <a:endParaRPr/>
          </a:p>
          <a:p>
            <a:pPr marL="0" lvl="0" indent="0" algn="l" rtl="0">
              <a:lnSpc>
                <a:spcPct val="200000"/>
              </a:lnSpc>
              <a:spcBef>
                <a:spcPts val="1600"/>
              </a:spcBef>
              <a:spcAft>
                <a:spcPts val="0"/>
              </a:spcAft>
              <a:buNone/>
            </a:pPr>
            <a:endParaRPr/>
          </a:p>
          <a:p>
            <a:pPr marL="0" lvl="0" indent="0" algn="l" rtl="0">
              <a:lnSpc>
                <a:spcPct val="200000"/>
              </a:lnSpc>
              <a:spcBef>
                <a:spcPts val="1600"/>
              </a:spcBef>
              <a:spcAft>
                <a:spcPts val="1600"/>
              </a:spcAft>
              <a:buNone/>
            </a:pPr>
            <a:endParaRPr/>
          </a:p>
        </p:txBody>
      </p:sp>
      <p:sp>
        <p:nvSpPr>
          <p:cNvPr id="316" name="Google Shape;316;p42"/>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Trilateration Method</a:t>
            </a:r>
            <a:endParaRPr/>
          </a:p>
        </p:txBody>
      </p:sp>
      <p:sp>
        <p:nvSpPr>
          <p:cNvPr id="322" name="Google Shape;322;p43"/>
          <p:cNvSpPr txBox="1">
            <a:spLocks noGrp="1"/>
          </p:cNvSpPr>
          <p:nvPr>
            <p:ph type="body" idx="1"/>
          </p:nvPr>
        </p:nvSpPr>
        <p:spPr>
          <a:xfrm>
            <a:off x="311700" y="1144775"/>
            <a:ext cx="5052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Standard Form of a Circle: </a:t>
            </a:r>
            <a:endParaRPr/>
          </a:p>
          <a:p>
            <a:pPr marL="457200" lvl="0" indent="0" algn="l" rtl="0">
              <a:spcBef>
                <a:spcPts val="1600"/>
              </a:spcBef>
              <a:spcAft>
                <a:spcPts val="0"/>
              </a:spcAft>
              <a:buNone/>
            </a:pPr>
            <a:r>
              <a:rPr lang="en" b="1"/>
              <a:t>(x - x</a:t>
            </a:r>
            <a:r>
              <a:rPr lang="en" b="1" baseline="-25000"/>
              <a:t>0</a:t>
            </a:r>
            <a:r>
              <a:rPr lang="en" b="1"/>
              <a:t>)</a:t>
            </a:r>
            <a:r>
              <a:rPr lang="en" b="1" baseline="30000"/>
              <a:t>2  </a:t>
            </a:r>
            <a:r>
              <a:rPr lang="en" b="1"/>
              <a:t>+ (y - y</a:t>
            </a:r>
            <a:r>
              <a:rPr lang="en" b="1" baseline="-25000"/>
              <a:t>0</a:t>
            </a:r>
            <a:r>
              <a:rPr lang="en" b="1"/>
              <a:t>)</a:t>
            </a:r>
            <a:r>
              <a:rPr lang="en" b="1" baseline="30000"/>
              <a:t>2</a:t>
            </a:r>
            <a:r>
              <a:rPr lang="en" b="1"/>
              <a:t> = r</a:t>
            </a:r>
            <a:r>
              <a:rPr lang="en" b="1" baseline="30000"/>
              <a:t>2</a:t>
            </a:r>
            <a:endParaRPr/>
          </a:p>
          <a:p>
            <a:pPr marL="457200" lvl="0" indent="0" algn="l" rtl="0">
              <a:spcBef>
                <a:spcPts val="1600"/>
              </a:spcBef>
              <a:spcAft>
                <a:spcPts val="0"/>
              </a:spcAft>
              <a:buNone/>
            </a:pPr>
            <a:r>
              <a:rPr lang="en"/>
              <a:t>where,</a:t>
            </a:r>
            <a:endParaRPr/>
          </a:p>
          <a:p>
            <a:pPr marL="457200" lvl="0" indent="0" algn="l" rtl="0">
              <a:spcBef>
                <a:spcPts val="1600"/>
              </a:spcBef>
              <a:spcAft>
                <a:spcPts val="0"/>
              </a:spcAft>
              <a:buNone/>
            </a:pPr>
            <a:r>
              <a:rPr lang="en" b="1"/>
              <a:t>(x</a:t>
            </a:r>
            <a:r>
              <a:rPr lang="en" b="1" baseline="-25000"/>
              <a:t>0</a:t>
            </a:r>
            <a:r>
              <a:rPr lang="en" b="1"/>
              <a:t>, y</a:t>
            </a:r>
            <a:r>
              <a:rPr lang="en" b="1" baseline="-25000"/>
              <a:t>0</a:t>
            </a:r>
            <a:r>
              <a:rPr lang="en" b="1"/>
              <a:t>)</a:t>
            </a:r>
            <a:r>
              <a:rPr lang="en"/>
              <a:t> are the cartesian coordinates of a beacon</a:t>
            </a:r>
            <a:endParaRPr/>
          </a:p>
          <a:p>
            <a:pPr marL="457200" lvl="0" indent="0" algn="l" rtl="0">
              <a:spcBef>
                <a:spcPts val="1600"/>
              </a:spcBef>
              <a:spcAft>
                <a:spcPts val="1600"/>
              </a:spcAft>
              <a:buNone/>
            </a:pPr>
            <a:r>
              <a:rPr lang="en" b="1"/>
              <a:t>r </a:t>
            </a:r>
            <a:r>
              <a:rPr lang="en"/>
              <a:t>is the distance derived from RF ranging</a:t>
            </a:r>
            <a:endParaRPr baseline="30000"/>
          </a:p>
        </p:txBody>
      </p:sp>
      <p:sp>
        <p:nvSpPr>
          <p:cNvPr id="323" name="Google Shape;323;p4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31</a:t>
            </a:fld>
            <a:endParaRPr/>
          </a:p>
        </p:txBody>
      </p:sp>
      <p:pic>
        <p:nvPicPr>
          <p:cNvPr id="324" name="Google Shape;324;p43"/>
          <p:cNvPicPr preferRelativeResize="0"/>
          <p:nvPr/>
        </p:nvPicPr>
        <p:blipFill>
          <a:blip r:embed="rId3">
            <a:alphaModFix/>
          </a:blip>
          <a:stretch>
            <a:fillRect/>
          </a:stretch>
        </p:blipFill>
        <p:spPr>
          <a:xfrm>
            <a:off x="5722950" y="1017725"/>
            <a:ext cx="2919450" cy="2884275"/>
          </a:xfrm>
          <a:prstGeom prst="rect">
            <a:avLst/>
          </a:prstGeom>
          <a:noFill/>
          <a:ln>
            <a:noFill/>
          </a:ln>
        </p:spPr>
      </p:pic>
      <p:sp>
        <p:nvSpPr>
          <p:cNvPr id="325" name="Google Shape;325;p43"/>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29"/>
        <p:cNvGrpSpPr/>
        <p:nvPr/>
      </p:nvGrpSpPr>
      <p:grpSpPr>
        <a:xfrm>
          <a:off x="0" y="0"/>
          <a:ext cx="0" cy="0"/>
          <a:chOff x="0" y="0"/>
          <a:chExt cx="0" cy="0"/>
        </a:xfrm>
      </p:grpSpPr>
      <p:sp>
        <p:nvSpPr>
          <p:cNvPr id="330" name="Google Shape;330;p4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Trilateration Method</a:t>
            </a:r>
            <a:endParaRPr/>
          </a:p>
        </p:txBody>
      </p:sp>
      <p:sp>
        <p:nvSpPr>
          <p:cNvPr id="331" name="Google Shape;331;p44"/>
          <p:cNvSpPr txBox="1">
            <a:spLocks noGrp="1"/>
          </p:cNvSpPr>
          <p:nvPr>
            <p:ph type="body" idx="1"/>
          </p:nvPr>
        </p:nvSpPr>
        <p:spPr>
          <a:xfrm>
            <a:off x="387900" y="1144775"/>
            <a:ext cx="42603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a:p>
            <a:pPr marL="0" lvl="0" indent="0" algn="l" rtl="0">
              <a:spcBef>
                <a:spcPts val="1600"/>
              </a:spcBef>
              <a:spcAft>
                <a:spcPts val="0"/>
              </a:spcAft>
              <a:buNone/>
            </a:pPr>
            <a:r>
              <a:rPr lang="en"/>
              <a:t>Two Dimensional Trilateration:</a:t>
            </a:r>
            <a:endParaRPr/>
          </a:p>
          <a:p>
            <a:pPr marL="457200" lvl="0" indent="0" algn="l" rtl="0">
              <a:spcBef>
                <a:spcPts val="1600"/>
              </a:spcBef>
              <a:spcAft>
                <a:spcPts val="0"/>
              </a:spcAft>
              <a:buNone/>
            </a:pPr>
            <a:r>
              <a:rPr lang="en" b="1">
                <a:solidFill>
                  <a:srgbClr val="38761D"/>
                </a:solidFill>
              </a:rPr>
              <a:t>(x - x</a:t>
            </a:r>
            <a:r>
              <a:rPr lang="en" b="1" baseline="-25000">
                <a:solidFill>
                  <a:srgbClr val="38761D"/>
                </a:solidFill>
              </a:rPr>
              <a:t>0</a:t>
            </a:r>
            <a:r>
              <a:rPr lang="en" b="1">
                <a:solidFill>
                  <a:srgbClr val="38761D"/>
                </a:solidFill>
              </a:rPr>
              <a:t>)</a:t>
            </a:r>
            <a:r>
              <a:rPr lang="en" b="1" baseline="30000">
                <a:solidFill>
                  <a:srgbClr val="38761D"/>
                </a:solidFill>
              </a:rPr>
              <a:t>2  </a:t>
            </a:r>
            <a:r>
              <a:rPr lang="en" b="1">
                <a:solidFill>
                  <a:srgbClr val="38761D"/>
                </a:solidFill>
              </a:rPr>
              <a:t>+ (y - y</a:t>
            </a:r>
            <a:r>
              <a:rPr lang="en" b="1" baseline="-25000">
                <a:solidFill>
                  <a:srgbClr val="38761D"/>
                </a:solidFill>
              </a:rPr>
              <a:t>0</a:t>
            </a:r>
            <a:r>
              <a:rPr lang="en" b="1">
                <a:solidFill>
                  <a:srgbClr val="38761D"/>
                </a:solidFill>
              </a:rPr>
              <a:t>)</a:t>
            </a:r>
            <a:r>
              <a:rPr lang="en" b="1" baseline="30000">
                <a:solidFill>
                  <a:srgbClr val="38761D"/>
                </a:solidFill>
              </a:rPr>
              <a:t>2</a:t>
            </a:r>
            <a:r>
              <a:rPr lang="en" b="1">
                <a:solidFill>
                  <a:srgbClr val="38761D"/>
                </a:solidFill>
              </a:rPr>
              <a:t> = r</a:t>
            </a:r>
            <a:r>
              <a:rPr lang="en" b="1" baseline="-25000">
                <a:solidFill>
                  <a:srgbClr val="38761D"/>
                </a:solidFill>
              </a:rPr>
              <a:t>0</a:t>
            </a:r>
            <a:r>
              <a:rPr lang="en" b="1" baseline="30000">
                <a:solidFill>
                  <a:srgbClr val="38761D"/>
                </a:solidFill>
              </a:rPr>
              <a:t>2</a:t>
            </a:r>
            <a:endParaRPr b="1" baseline="30000">
              <a:solidFill>
                <a:srgbClr val="38761D"/>
              </a:solidFill>
            </a:endParaRPr>
          </a:p>
          <a:p>
            <a:pPr marL="457200" lvl="0" indent="0" algn="l" rtl="0">
              <a:spcBef>
                <a:spcPts val="1600"/>
              </a:spcBef>
              <a:spcAft>
                <a:spcPts val="0"/>
              </a:spcAft>
              <a:buNone/>
            </a:pPr>
            <a:r>
              <a:rPr lang="en" b="1">
                <a:solidFill>
                  <a:srgbClr val="4A86E8"/>
                </a:solidFill>
              </a:rPr>
              <a:t>(x - x</a:t>
            </a:r>
            <a:r>
              <a:rPr lang="en" b="1" baseline="-25000">
                <a:solidFill>
                  <a:srgbClr val="4A86E8"/>
                </a:solidFill>
              </a:rPr>
              <a:t>1</a:t>
            </a:r>
            <a:r>
              <a:rPr lang="en" b="1">
                <a:solidFill>
                  <a:srgbClr val="4A86E8"/>
                </a:solidFill>
              </a:rPr>
              <a:t>)</a:t>
            </a:r>
            <a:r>
              <a:rPr lang="en" b="1" baseline="30000">
                <a:solidFill>
                  <a:srgbClr val="4A86E8"/>
                </a:solidFill>
              </a:rPr>
              <a:t>2  </a:t>
            </a:r>
            <a:r>
              <a:rPr lang="en" b="1">
                <a:solidFill>
                  <a:srgbClr val="4A86E8"/>
                </a:solidFill>
              </a:rPr>
              <a:t>+ (y - y</a:t>
            </a:r>
            <a:r>
              <a:rPr lang="en" b="1" baseline="-25000">
                <a:solidFill>
                  <a:srgbClr val="4A86E8"/>
                </a:solidFill>
              </a:rPr>
              <a:t>1</a:t>
            </a:r>
            <a:r>
              <a:rPr lang="en" b="1">
                <a:solidFill>
                  <a:srgbClr val="4A86E8"/>
                </a:solidFill>
              </a:rPr>
              <a:t>)</a:t>
            </a:r>
            <a:r>
              <a:rPr lang="en" b="1" baseline="30000">
                <a:solidFill>
                  <a:srgbClr val="4A86E8"/>
                </a:solidFill>
              </a:rPr>
              <a:t>2</a:t>
            </a:r>
            <a:r>
              <a:rPr lang="en" b="1">
                <a:solidFill>
                  <a:srgbClr val="4A86E8"/>
                </a:solidFill>
              </a:rPr>
              <a:t> = r</a:t>
            </a:r>
            <a:r>
              <a:rPr lang="en" b="1" baseline="-25000">
                <a:solidFill>
                  <a:srgbClr val="4A86E8"/>
                </a:solidFill>
              </a:rPr>
              <a:t>1</a:t>
            </a:r>
            <a:r>
              <a:rPr lang="en" b="1" baseline="30000">
                <a:solidFill>
                  <a:srgbClr val="4A86E8"/>
                </a:solidFill>
              </a:rPr>
              <a:t>2</a:t>
            </a:r>
            <a:endParaRPr b="1" baseline="30000">
              <a:solidFill>
                <a:srgbClr val="4A86E8"/>
              </a:solidFill>
            </a:endParaRPr>
          </a:p>
          <a:p>
            <a:pPr marL="457200" lvl="0" indent="0" algn="l" rtl="0">
              <a:spcBef>
                <a:spcPts val="1600"/>
              </a:spcBef>
              <a:spcAft>
                <a:spcPts val="0"/>
              </a:spcAft>
              <a:buNone/>
            </a:pPr>
            <a:r>
              <a:rPr lang="en" b="1">
                <a:solidFill>
                  <a:srgbClr val="FF0000"/>
                </a:solidFill>
              </a:rPr>
              <a:t>(x - x</a:t>
            </a:r>
            <a:r>
              <a:rPr lang="en" b="1" baseline="-25000">
                <a:solidFill>
                  <a:srgbClr val="FF0000"/>
                </a:solidFill>
              </a:rPr>
              <a:t>2</a:t>
            </a:r>
            <a:r>
              <a:rPr lang="en" b="1">
                <a:solidFill>
                  <a:srgbClr val="FF0000"/>
                </a:solidFill>
              </a:rPr>
              <a:t>)</a:t>
            </a:r>
            <a:r>
              <a:rPr lang="en" b="1" baseline="30000">
                <a:solidFill>
                  <a:srgbClr val="FF0000"/>
                </a:solidFill>
              </a:rPr>
              <a:t>2  </a:t>
            </a:r>
            <a:r>
              <a:rPr lang="en" b="1">
                <a:solidFill>
                  <a:srgbClr val="FF0000"/>
                </a:solidFill>
              </a:rPr>
              <a:t>+ (y - y</a:t>
            </a:r>
            <a:r>
              <a:rPr lang="en" b="1" baseline="-25000">
                <a:solidFill>
                  <a:srgbClr val="FF0000"/>
                </a:solidFill>
              </a:rPr>
              <a:t>2</a:t>
            </a:r>
            <a:r>
              <a:rPr lang="en" b="1">
                <a:solidFill>
                  <a:srgbClr val="FF0000"/>
                </a:solidFill>
              </a:rPr>
              <a:t>)</a:t>
            </a:r>
            <a:r>
              <a:rPr lang="en" b="1" baseline="30000">
                <a:solidFill>
                  <a:srgbClr val="FF0000"/>
                </a:solidFill>
              </a:rPr>
              <a:t>2</a:t>
            </a:r>
            <a:r>
              <a:rPr lang="en" b="1">
                <a:solidFill>
                  <a:srgbClr val="FF0000"/>
                </a:solidFill>
              </a:rPr>
              <a:t> = r</a:t>
            </a:r>
            <a:r>
              <a:rPr lang="en" b="1" baseline="-25000">
                <a:solidFill>
                  <a:srgbClr val="FF0000"/>
                </a:solidFill>
              </a:rPr>
              <a:t>2</a:t>
            </a:r>
            <a:r>
              <a:rPr lang="en" b="1" baseline="30000">
                <a:solidFill>
                  <a:srgbClr val="FF0000"/>
                </a:solidFill>
              </a:rPr>
              <a:t>2</a:t>
            </a:r>
            <a:endParaRPr b="1" baseline="30000">
              <a:solidFill>
                <a:srgbClr val="FF0000"/>
              </a:solidFill>
            </a:endParaRPr>
          </a:p>
          <a:p>
            <a:pPr marL="0" lvl="0" indent="0" algn="l" rtl="0">
              <a:spcBef>
                <a:spcPts val="1600"/>
              </a:spcBef>
              <a:spcAft>
                <a:spcPts val="0"/>
              </a:spcAft>
              <a:buNone/>
            </a:pPr>
            <a:endParaRPr/>
          </a:p>
          <a:p>
            <a:pPr marL="0" lvl="0" indent="0" algn="l" rtl="0">
              <a:spcBef>
                <a:spcPts val="1600"/>
              </a:spcBef>
              <a:spcAft>
                <a:spcPts val="1600"/>
              </a:spcAft>
              <a:buNone/>
            </a:pPr>
            <a:endParaRPr/>
          </a:p>
        </p:txBody>
      </p:sp>
      <p:sp>
        <p:nvSpPr>
          <p:cNvPr id="332" name="Google Shape;332;p4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32</a:t>
            </a:fld>
            <a:endParaRPr/>
          </a:p>
        </p:txBody>
      </p:sp>
      <p:pic>
        <p:nvPicPr>
          <p:cNvPr id="333" name="Google Shape;333;p44"/>
          <p:cNvPicPr preferRelativeResize="0"/>
          <p:nvPr/>
        </p:nvPicPr>
        <p:blipFill>
          <a:blip r:embed="rId3">
            <a:alphaModFix/>
          </a:blip>
          <a:stretch>
            <a:fillRect/>
          </a:stretch>
        </p:blipFill>
        <p:spPr>
          <a:xfrm>
            <a:off x="4477975" y="839725"/>
            <a:ext cx="4267200" cy="3464044"/>
          </a:xfrm>
          <a:prstGeom prst="rect">
            <a:avLst/>
          </a:prstGeom>
          <a:noFill/>
          <a:ln>
            <a:noFill/>
          </a:ln>
        </p:spPr>
      </p:pic>
      <p:sp>
        <p:nvSpPr>
          <p:cNvPr id="334" name="Google Shape;334;p44"/>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38"/>
        <p:cNvGrpSpPr/>
        <p:nvPr/>
      </p:nvGrpSpPr>
      <p:grpSpPr>
        <a:xfrm>
          <a:off x="0" y="0"/>
          <a:ext cx="0" cy="0"/>
          <a:chOff x="0" y="0"/>
          <a:chExt cx="0" cy="0"/>
        </a:xfrm>
      </p:grpSpPr>
      <p:sp>
        <p:nvSpPr>
          <p:cNvPr id="339" name="Google Shape;339;p45"/>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Software</a:t>
            </a:r>
            <a:endParaRPr/>
          </a:p>
        </p:txBody>
      </p:sp>
      <p:sp>
        <p:nvSpPr>
          <p:cNvPr id="340" name="Google Shape;340;p45"/>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4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Overview</a:t>
            </a:r>
            <a:endParaRPr/>
          </a:p>
        </p:txBody>
      </p:sp>
      <p:sp>
        <p:nvSpPr>
          <p:cNvPr id="346" name="Google Shape;346;p4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34</a:t>
            </a:fld>
            <a:endParaRPr/>
          </a:p>
        </p:txBody>
      </p:sp>
      <p:sp>
        <p:nvSpPr>
          <p:cNvPr id="347" name="Google Shape;347;p46"/>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graphicFrame>
        <p:nvGraphicFramePr>
          <p:cNvPr id="348" name="Google Shape;348;p46"/>
          <p:cNvGraphicFramePr/>
          <p:nvPr/>
        </p:nvGraphicFramePr>
        <p:xfrm>
          <a:off x="952500" y="1280600"/>
          <a:ext cx="3000000" cy="3000000"/>
        </p:xfrm>
        <a:graphic>
          <a:graphicData uri="http://schemas.openxmlformats.org/drawingml/2006/table">
            <a:tbl>
              <a:tblPr>
                <a:noFill/>
                <a:tableStyleId>{9A69A50A-D710-4F58-B1AE-4145C44D469F}</a:tableStyleId>
              </a:tblPr>
              <a:tblGrid>
                <a:gridCol w="1206500">
                  <a:extLst>
                    <a:ext uri="{9D8B030D-6E8A-4147-A177-3AD203B41FA5}">
                      <a16:colId xmlns:a16="http://schemas.microsoft.com/office/drawing/2014/main" val="20000"/>
                    </a:ext>
                  </a:extLst>
                </a:gridCol>
                <a:gridCol w="1206500">
                  <a:extLst>
                    <a:ext uri="{9D8B030D-6E8A-4147-A177-3AD203B41FA5}">
                      <a16:colId xmlns:a16="http://schemas.microsoft.com/office/drawing/2014/main" val="20001"/>
                    </a:ext>
                  </a:extLst>
                </a:gridCol>
                <a:gridCol w="1206500">
                  <a:extLst>
                    <a:ext uri="{9D8B030D-6E8A-4147-A177-3AD203B41FA5}">
                      <a16:colId xmlns:a16="http://schemas.microsoft.com/office/drawing/2014/main" val="20002"/>
                    </a:ext>
                  </a:extLst>
                </a:gridCol>
                <a:gridCol w="1206500">
                  <a:extLst>
                    <a:ext uri="{9D8B030D-6E8A-4147-A177-3AD203B41FA5}">
                      <a16:colId xmlns:a16="http://schemas.microsoft.com/office/drawing/2014/main" val="20003"/>
                    </a:ext>
                  </a:extLst>
                </a:gridCol>
                <a:gridCol w="1206500">
                  <a:extLst>
                    <a:ext uri="{9D8B030D-6E8A-4147-A177-3AD203B41FA5}">
                      <a16:colId xmlns:a16="http://schemas.microsoft.com/office/drawing/2014/main" val="20004"/>
                    </a:ext>
                  </a:extLst>
                </a:gridCol>
                <a:gridCol w="1206500">
                  <a:extLst>
                    <a:ext uri="{9D8B030D-6E8A-4147-A177-3AD203B41FA5}">
                      <a16:colId xmlns:a16="http://schemas.microsoft.com/office/drawing/2014/main" val="20005"/>
                    </a:ext>
                  </a:extLst>
                </a:gridCol>
              </a:tblGrid>
              <a:tr h="381000">
                <a:tc>
                  <a:txBody>
                    <a:bodyPr/>
                    <a:lstStyle/>
                    <a:p>
                      <a:pPr marL="0" lvl="0" indent="0" algn="l" rtl="0">
                        <a:spcBef>
                          <a:spcPts val="0"/>
                        </a:spcBef>
                        <a:spcAft>
                          <a:spcPts val="0"/>
                        </a:spcAft>
                        <a:buNone/>
                      </a:pPr>
                      <a:endParaRPr/>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Client</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Web Server</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Data Processing</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Beacons</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t>ID Tags</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b="1"/>
                        <a:t>Language</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Rust</a:t>
                      </a:r>
                      <a:endParaRPr/>
                    </a:p>
                  </a:txBody>
                  <a:tcPr marL="91425" marR="91425" marT="91425" marB="91425">
                    <a:lnL w="1905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Rust</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Rust</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C++</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C++</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b="1"/>
                        <a:t>Location</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Browser</a:t>
                      </a:r>
                      <a:endParaRPr/>
                    </a:p>
                  </a:txBody>
                  <a:tcPr marL="91425" marR="91425" marT="91425" marB="91425">
                    <a:lnL w="1905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DPU</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DPU</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Throughout the building</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Employees</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b="1"/>
                        <a:t>Major Framework</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Yew</a:t>
                      </a:r>
                      <a:endParaRPr/>
                    </a:p>
                  </a:txBody>
                  <a:tcPr marL="91425" marR="91425" marT="91425" marB="91425">
                    <a:lnL w="1905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Actix Web</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Actix</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Arduino Runtime</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Arduino Runtime</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b="1"/>
                        <a:t>Purpose</a:t>
                      </a:r>
                      <a:endParaRPr b="1"/>
                    </a:p>
                  </a:txBody>
                  <a:tcPr marL="91425" marR="91425" marT="91425" marB="91425">
                    <a:lnL w="19050" cap="flat" cmpd="sng">
                      <a:solidFill>
                        <a:srgbClr val="666666"/>
                      </a:solidFill>
                      <a:prstDash val="solid"/>
                      <a:round/>
                      <a:headEnd type="none" w="sm" len="sm"/>
                      <a:tailEnd type="none" w="sm" len="sm"/>
                    </a:lnL>
                    <a:lnR w="19050" cap="flat" cmpd="sng">
                      <a:solidFill>
                        <a:srgbClr val="666666"/>
                      </a:solidFill>
                      <a:prstDash val="solid"/>
                      <a:round/>
                      <a:headEnd type="none" w="sm" len="sm"/>
                      <a:tailEnd type="none" w="sm" len="sm"/>
                    </a:lnR>
                    <a:lnT w="19050" cap="flat" cmpd="sng">
                      <a:solidFill>
                        <a:srgbClr val="666666"/>
                      </a:solidFill>
                      <a:prstDash val="solid"/>
                      <a:round/>
                      <a:headEnd type="none" w="sm" len="sm"/>
                      <a:tailEnd type="none" w="sm" len="sm"/>
                    </a:lnT>
                    <a:lnB w="1905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Display data and maps, user interaction</a:t>
                      </a:r>
                      <a:endParaRPr/>
                    </a:p>
                  </a:txBody>
                  <a:tcPr marL="91425" marR="91425" marT="91425" marB="91425">
                    <a:lnL w="19050"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Respond to requests from client</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Trilateration calculations</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TOF and RSSI calculations</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a:t>Reply to beacons</a:t>
                      </a:r>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bl>
          </a:graphicData>
        </a:graphic>
      </p:graphicFrame>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52"/>
        <p:cNvGrpSpPr/>
        <p:nvPr/>
      </p:nvGrpSpPr>
      <p:grpSpPr>
        <a:xfrm>
          <a:off x="0" y="0"/>
          <a:ext cx="0" cy="0"/>
          <a:chOff x="0" y="0"/>
          <a:chExt cx="0" cy="0"/>
        </a:xfrm>
      </p:grpSpPr>
      <p:sp>
        <p:nvSpPr>
          <p:cNvPr id="353" name="Google Shape;353;p47"/>
          <p:cNvSpPr txBox="1">
            <a:spLocks noGrp="1"/>
          </p:cNvSpPr>
          <p:nvPr>
            <p:ph type="title"/>
          </p:nvPr>
        </p:nvSpPr>
        <p:spPr>
          <a:xfrm>
            <a:off x="311700" y="4688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DPU Software Architecture</a:t>
            </a:r>
            <a:endParaRPr/>
          </a:p>
        </p:txBody>
      </p:sp>
      <p:sp>
        <p:nvSpPr>
          <p:cNvPr id="354" name="Google Shape;354;p4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35</a:t>
            </a:fld>
            <a:endParaRPr/>
          </a:p>
        </p:txBody>
      </p:sp>
      <p:sp>
        <p:nvSpPr>
          <p:cNvPr id="355" name="Google Shape;355;p47"/>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pic>
        <p:nvPicPr>
          <p:cNvPr id="356" name="Google Shape;356;p47"/>
          <p:cNvPicPr preferRelativeResize="0"/>
          <p:nvPr/>
        </p:nvPicPr>
        <p:blipFill>
          <a:blip r:embed="rId3">
            <a:alphaModFix/>
          </a:blip>
          <a:stretch>
            <a:fillRect/>
          </a:stretch>
        </p:blipFill>
        <p:spPr>
          <a:xfrm>
            <a:off x="489408" y="1144925"/>
            <a:ext cx="8165183" cy="3456076"/>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4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DPU Framework - Actix</a:t>
            </a:r>
            <a:endParaRPr/>
          </a:p>
        </p:txBody>
      </p:sp>
      <p:sp>
        <p:nvSpPr>
          <p:cNvPr id="362" name="Google Shape;362;p4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36</a:t>
            </a:fld>
            <a:endParaRPr/>
          </a:p>
        </p:txBody>
      </p:sp>
      <p:sp>
        <p:nvSpPr>
          <p:cNvPr id="363" name="Google Shape;363;p48"/>
          <p:cNvSpPr txBox="1">
            <a:spLocks noGrp="1"/>
          </p:cNvSpPr>
          <p:nvPr>
            <p:ph type="body" idx="1"/>
          </p:nvPr>
        </p:nvSpPr>
        <p:spPr>
          <a:xfrm>
            <a:off x="507000" y="1144775"/>
            <a:ext cx="81300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Server side</a:t>
            </a:r>
            <a:endParaRPr/>
          </a:p>
          <a:p>
            <a:pPr marL="457200" lvl="0" indent="-342900" algn="l" rtl="0">
              <a:lnSpc>
                <a:spcPct val="115000"/>
              </a:lnSpc>
              <a:spcBef>
                <a:spcPts val="0"/>
              </a:spcBef>
              <a:spcAft>
                <a:spcPts val="0"/>
              </a:spcAft>
              <a:buSzPts val="1800"/>
              <a:buChar char="●"/>
            </a:pPr>
            <a:r>
              <a:rPr lang="en"/>
              <a:t>Actor framework</a:t>
            </a:r>
            <a:endParaRPr/>
          </a:p>
          <a:p>
            <a:pPr marL="914400" lvl="1" indent="-317500" algn="l" rtl="0">
              <a:lnSpc>
                <a:spcPct val="115000"/>
              </a:lnSpc>
              <a:spcBef>
                <a:spcPts val="0"/>
              </a:spcBef>
              <a:spcAft>
                <a:spcPts val="0"/>
              </a:spcAft>
              <a:buSzPts val="1400"/>
              <a:buChar char="○"/>
            </a:pPr>
            <a:r>
              <a:rPr lang="en"/>
              <a:t>Inter-thread communication via message passing</a:t>
            </a:r>
            <a:endParaRPr/>
          </a:p>
          <a:p>
            <a:pPr marL="914400" lvl="1" indent="-317500" algn="l" rtl="0">
              <a:lnSpc>
                <a:spcPct val="115000"/>
              </a:lnSpc>
              <a:spcBef>
                <a:spcPts val="0"/>
              </a:spcBef>
              <a:spcAft>
                <a:spcPts val="0"/>
              </a:spcAft>
              <a:buSzPts val="1400"/>
              <a:buChar char="○"/>
            </a:pPr>
            <a:r>
              <a:rPr lang="en"/>
              <a:t>Multithreading out of the box - no deadlocks</a:t>
            </a:r>
            <a:endParaRPr/>
          </a:p>
          <a:p>
            <a:pPr marL="457200" lvl="0" indent="-342900" algn="l" rtl="0">
              <a:lnSpc>
                <a:spcPct val="115000"/>
              </a:lnSpc>
              <a:spcBef>
                <a:spcPts val="0"/>
              </a:spcBef>
              <a:spcAft>
                <a:spcPts val="0"/>
              </a:spcAft>
              <a:buSzPts val="1800"/>
              <a:buChar char="●"/>
            </a:pPr>
            <a:r>
              <a:rPr lang="en"/>
              <a:t>Base for Web Server library “Actix Web”</a:t>
            </a:r>
            <a:endParaRPr/>
          </a:p>
          <a:p>
            <a:pPr marL="457200" lvl="0" indent="-342900" algn="l" rtl="0">
              <a:lnSpc>
                <a:spcPct val="115000"/>
              </a:lnSpc>
              <a:spcBef>
                <a:spcPts val="0"/>
              </a:spcBef>
              <a:spcAft>
                <a:spcPts val="0"/>
              </a:spcAft>
              <a:buSzPts val="1800"/>
              <a:buChar char="●"/>
            </a:pPr>
            <a:r>
              <a:rPr lang="en"/>
              <a:t>Asynchronous single threaded execution</a:t>
            </a:r>
            <a:endParaRPr/>
          </a:p>
          <a:p>
            <a:pPr marL="914400" lvl="1" indent="-317500" algn="l" rtl="0">
              <a:lnSpc>
                <a:spcPct val="115000"/>
              </a:lnSpc>
              <a:spcBef>
                <a:spcPts val="0"/>
              </a:spcBef>
              <a:spcAft>
                <a:spcPts val="0"/>
              </a:spcAft>
              <a:buSzPts val="1400"/>
              <a:buChar char="○"/>
            </a:pPr>
            <a:r>
              <a:rPr lang="en"/>
              <a:t>Supports non blocking IO for files and database operations</a:t>
            </a:r>
            <a:endParaRPr/>
          </a:p>
          <a:p>
            <a:pPr marL="457200" lvl="0" indent="-342900" algn="l" rtl="0">
              <a:lnSpc>
                <a:spcPct val="115000"/>
              </a:lnSpc>
              <a:spcBef>
                <a:spcPts val="0"/>
              </a:spcBef>
              <a:spcAft>
                <a:spcPts val="0"/>
              </a:spcAft>
              <a:buSzPts val="1800"/>
              <a:buChar char="●"/>
            </a:pPr>
            <a:r>
              <a:rPr lang="en"/>
              <a:t>Data processing</a:t>
            </a:r>
            <a:endParaRPr/>
          </a:p>
          <a:p>
            <a:pPr marL="914400" lvl="1" indent="-317500" algn="l" rtl="0">
              <a:lnSpc>
                <a:spcPct val="115000"/>
              </a:lnSpc>
              <a:spcBef>
                <a:spcPts val="0"/>
              </a:spcBef>
              <a:spcAft>
                <a:spcPts val="0"/>
              </a:spcAft>
              <a:buSzPts val="1400"/>
              <a:buChar char="○"/>
            </a:pPr>
            <a:r>
              <a:rPr lang="en"/>
              <a:t>Trilateration computation</a:t>
            </a:r>
            <a:endParaRPr/>
          </a:p>
          <a:p>
            <a:pPr marL="914400" lvl="1" indent="-317500" algn="l" rtl="0">
              <a:lnSpc>
                <a:spcPct val="115000"/>
              </a:lnSpc>
              <a:spcBef>
                <a:spcPts val="0"/>
              </a:spcBef>
              <a:spcAft>
                <a:spcPts val="0"/>
              </a:spcAft>
              <a:buSzPts val="1400"/>
              <a:buChar char="○"/>
            </a:pPr>
            <a:r>
              <a:rPr lang="en"/>
              <a:t>User request handling</a:t>
            </a:r>
            <a:endParaRPr/>
          </a:p>
          <a:p>
            <a:pPr marL="914400" lvl="1" indent="-317500" algn="l" rtl="0">
              <a:lnSpc>
                <a:spcPct val="115000"/>
              </a:lnSpc>
              <a:spcBef>
                <a:spcPts val="0"/>
              </a:spcBef>
              <a:spcAft>
                <a:spcPts val="0"/>
              </a:spcAft>
              <a:buSzPts val="1400"/>
              <a:buChar char="○"/>
            </a:pPr>
            <a:r>
              <a:rPr lang="en"/>
              <a:t>Database interaction</a:t>
            </a:r>
            <a:endParaRPr/>
          </a:p>
          <a:p>
            <a:pPr marL="914400" lvl="1" indent="-317500" algn="l" rtl="0">
              <a:lnSpc>
                <a:spcPct val="115000"/>
              </a:lnSpc>
              <a:spcBef>
                <a:spcPts val="0"/>
              </a:spcBef>
              <a:spcAft>
                <a:spcPts val="0"/>
              </a:spcAft>
              <a:buSzPts val="1400"/>
              <a:buChar char="○"/>
            </a:pPr>
            <a:r>
              <a:rPr lang="en"/>
              <a:t>Beacon request handling</a:t>
            </a:r>
            <a:endParaRPr/>
          </a:p>
        </p:txBody>
      </p:sp>
      <p:sp>
        <p:nvSpPr>
          <p:cNvPr id="364" name="Google Shape;364;p48"/>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68"/>
        <p:cNvGrpSpPr/>
        <p:nvPr/>
      </p:nvGrpSpPr>
      <p:grpSpPr>
        <a:xfrm>
          <a:off x="0" y="0"/>
          <a:ext cx="0" cy="0"/>
          <a:chOff x="0" y="0"/>
          <a:chExt cx="0" cy="0"/>
        </a:xfrm>
      </p:grpSpPr>
      <p:sp>
        <p:nvSpPr>
          <p:cNvPr id="369" name="Google Shape;369;p4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DPU Framework - Yew</a:t>
            </a:r>
            <a:endParaRPr/>
          </a:p>
        </p:txBody>
      </p:sp>
      <p:sp>
        <p:nvSpPr>
          <p:cNvPr id="370" name="Google Shape;370;p49"/>
          <p:cNvSpPr txBox="1">
            <a:spLocks noGrp="1"/>
          </p:cNvSpPr>
          <p:nvPr>
            <p:ph type="body" idx="1"/>
          </p:nvPr>
        </p:nvSpPr>
        <p:spPr>
          <a:xfrm>
            <a:off x="594450" y="1144775"/>
            <a:ext cx="79551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Char char="●"/>
            </a:pPr>
            <a:r>
              <a:rPr lang="en"/>
              <a:t>Client side - browser</a:t>
            </a:r>
            <a:endParaRPr/>
          </a:p>
          <a:p>
            <a:pPr marL="457200" lvl="0" indent="-342900" algn="l" rtl="0">
              <a:lnSpc>
                <a:spcPct val="115000"/>
              </a:lnSpc>
              <a:spcBef>
                <a:spcPts val="0"/>
              </a:spcBef>
              <a:spcAft>
                <a:spcPts val="0"/>
              </a:spcAft>
              <a:buSzPts val="1800"/>
              <a:buChar char="●"/>
            </a:pPr>
            <a:r>
              <a:rPr lang="en"/>
              <a:t>Makes use of Rust to Web-Assembly cross compilation</a:t>
            </a:r>
            <a:endParaRPr/>
          </a:p>
          <a:p>
            <a:pPr marL="914400" lvl="1" indent="-317500" algn="l" rtl="0">
              <a:lnSpc>
                <a:spcPct val="115000"/>
              </a:lnSpc>
              <a:spcBef>
                <a:spcPts val="0"/>
              </a:spcBef>
              <a:spcAft>
                <a:spcPts val="0"/>
              </a:spcAft>
              <a:buSzPts val="1400"/>
              <a:buChar char="○"/>
            </a:pPr>
            <a:r>
              <a:rPr lang="en"/>
              <a:t>Faster than plain Javascript</a:t>
            </a:r>
            <a:endParaRPr/>
          </a:p>
          <a:p>
            <a:pPr marL="457200" lvl="0" indent="-342900" algn="l" rtl="0">
              <a:lnSpc>
                <a:spcPct val="115000"/>
              </a:lnSpc>
              <a:spcBef>
                <a:spcPts val="0"/>
              </a:spcBef>
              <a:spcAft>
                <a:spcPts val="0"/>
              </a:spcAft>
              <a:buSzPts val="1800"/>
              <a:buChar char="●"/>
            </a:pPr>
            <a:r>
              <a:rPr lang="en"/>
              <a:t>Similar to Actix</a:t>
            </a:r>
            <a:endParaRPr/>
          </a:p>
          <a:p>
            <a:pPr marL="914400" lvl="1" indent="-317500" algn="l" rtl="0">
              <a:lnSpc>
                <a:spcPct val="115000"/>
              </a:lnSpc>
              <a:spcBef>
                <a:spcPts val="0"/>
              </a:spcBef>
              <a:spcAft>
                <a:spcPts val="0"/>
              </a:spcAft>
              <a:buSzPts val="1400"/>
              <a:buChar char="○"/>
            </a:pPr>
            <a:r>
              <a:rPr lang="en"/>
              <a:t>unified codebase</a:t>
            </a:r>
            <a:endParaRPr/>
          </a:p>
          <a:p>
            <a:pPr marL="457200" lvl="0" indent="-342900" algn="l" rtl="0">
              <a:lnSpc>
                <a:spcPct val="115000"/>
              </a:lnSpc>
              <a:spcBef>
                <a:spcPts val="0"/>
              </a:spcBef>
              <a:spcAft>
                <a:spcPts val="0"/>
              </a:spcAft>
              <a:buSzPts val="1800"/>
              <a:buChar char="●"/>
            </a:pPr>
            <a:r>
              <a:rPr lang="en"/>
              <a:t>Generates HTML on the browser to build dynamic web pages</a:t>
            </a:r>
            <a:endParaRPr/>
          </a:p>
          <a:p>
            <a:pPr marL="914400" lvl="1" indent="-317500" algn="l" rtl="0">
              <a:lnSpc>
                <a:spcPct val="115000"/>
              </a:lnSpc>
              <a:spcBef>
                <a:spcPts val="0"/>
              </a:spcBef>
              <a:spcAft>
                <a:spcPts val="0"/>
              </a:spcAft>
              <a:buSzPts val="1400"/>
              <a:buChar char="○"/>
            </a:pPr>
            <a:r>
              <a:rPr lang="en"/>
              <a:t>Easy to develop against</a:t>
            </a:r>
            <a:endParaRPr/>
          </a:p>
          <a:p>
            <a:pPr marL="914400" lvl="1" indent="-317500" algn="l" rtl="0">
              <a:lnSpc>
                <a:spcPct val="115000"/>
              </a:lnSpc>
              <a:spcBef>
                <a:spcPts val="0"/>
              </a:spcBef>
              <a:spcAft>
                <a:spcPts val="0"/>
              </a:spcAft>
              <a:buSzPts val="1400"/>
              <a:buChar char="○"/>
            </a:pPr>
            <a:r>
              <a:rPr lang="en"/>
              <a:t>Performant enough for a 2D application</a:t>
            </a:r>
            <a:endParaRPr/>
          </a:p>
          <a:p>
            <a:pPr marL="457200" lvl="0" indent="-342900" algn="l" rtl="0">
              <a:lnSpc>
                <a:spcPct val="115000"/>
              </a:lnSpc>
              <a:spcBef>
                <a:spcPts val="0"/>
              </a:spcBef>
              <a:spcAft>
                <a:spcPts val="0"/>
              </a:spcAft>
              <a:buSzPts val="1800"/>
              <a:buChar char="●"/>
            </a:pPr>
            <a:r>
              <a:rPr lang="en"/>
              <a:t>User interaction</a:t>
            </a:r>
            <a:endParaRPr/>
          </a:p>
          <a:p>
            <a:pPr marL="914400" lvl="1" indent="-317500" algn="l" rtl="0">
              <a:lnSpc>
                <a:spcPct val="115000"/>
              </a:lnSpc>
              <a:spcBef>
                <a:spcPts val="0"/>
              </a:spcBef>
              <a:spcAft>
                <a:spcPts val="0"/>
              </a:spcAft>
              <a:buSzPts val="1400"/>
              <a:buChar char="○"/>
            </a:pPr>
            <a:r>
              <a:rPr lang="en"/>
              <a:t>System configuration</a:t>
            </a:r>
            <a:endParaRPr/>
          </a:p>
          <a:p>
            <a:pPr marL="914400" lvl="1" indent="-317500" algn="l" rtl="0">
              <a:lnSpc>
                <a:spcPct val="115000"/>
              </a:lnSpc>
              <a:spcBef>
                <a:spcPts val="0"/>
              </a:spcBef>
              <a:spcAft>
                <a:spcPts val="0"/>
              </a:spcAft>
              <a:buSzPts val="1400"/>
              <a:buChar char="○"/>
            </a:pPr>
            <a:r>
              <a:rPr lang="en"/>
              <a:t>Map viewing</a:t>
            </a:r>
            <a:endParaRPr/>
          </a:p>
          <a:p>
            <a:pPr marL="914400" lvl="1" indent="-317500" algn="l" rtl="0">
              <a:lnSpc>
                <a:spcPct val="115000"/>
              </a:lnSpc>
              <a:spcBef>
                <a:spcPts val="0"/>
              </a:spcBef>
              <a:spcAft>
                <a:spcPts val="0"/>
              </a:spcAft>
              <a:buSzPts val="1400"/>
              <a:buChar char="○"/>
            </a:pPr>
            <a:r>
              <a:rPr lang="en"/>
              <a:t>Login/Logout</a:t>
            </a:r>
            <a:endParaRPr/>
          </a:p>
          <a:p>
            <a:pPr marL="914400" lvl="0" indent="0" algn="l" rtl="0">
              <a:spcBef>
                <a:spcPts val="1600"/>
              </a:spcBef>
              <a:spcAft>
                <a:spcPts val="1600"/>
              </a:spcAft>
              <a:buNone/>
            </a:pPr>
            <a:endParaRPr/>
          </a:p>
        </p:txBody>
      </p:sp>
      <p:sp>
        <p:nvSpPr>
          <p:cNvPr id="371" name="Google Shape;371;p4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37</a:t>
            </a:fld>
            <a:endParaRPr/>
          </a:p>
        </p:txBody>
      </p:sp>
      <p:sp>
        <p:nvSpPr>
          <p:cNvPr id="372" name="Google Shape;372;p49"/>
          <p:cNvSpPr txBox="1"/>
          <p:nvPr/>
        </p:nvSpPr>
        <p:spPr>
          <a:xfrm>
            <a:off x="1619700" y="4802375"/>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5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Software Costs</a:t>
            </a:r>
            <a:endParaRPr/>
          </a:p>
        </p:txBody>
      </p:sp>
      <p:sp>
        <p:nvSpPr>
          <p:cNvPr id="378" name="Google Shape;378;p5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38</a:t>
            </a:fld>
            <a:endParaRPr/>
          </a:p>
        </p:txBody>
      </p:sp>
      <p:graphicFrame>
        <p:nvGraphicFramePr>
          <p:cNvPr id="379" name="Google Shape;379;p50"/>
          <p:cNvGraphicFramePr/>
          <p:nvPr/>
        </p:nvGraphicFramePr>
        <p:xfrm>
          <a:off x="952500" y="1280600"/>
          <a:ext cx="3000000" cy="3000000"/>
        </p:xfrm>
        <a:graphic>
          <a:graphicData uri="http://schemas.openxmlformats.org/drawingml/2006/table">
            <a:tbl>
              <a:tblPr>
                <a:noFill/>
                <a:tableStyleId>{9A69A50A-D710-4F58-B1AE-4145C44D469F}</a:tableStyleId>
              </a:tblPr>
              <a:tblGrid>
                <a:gridCol w="2361725">
                  <a:extLst>
                    <a:ext uri="{9D8B030D-6E8A-4147-A177-3AD203B41FA5}">
                      <a16:colId xmlns:a16="http://schemas.microsoft.com/office/drawing/2014/main" val="20000"/>
                    </a:ext>
                  </a:extLst>
                </a:gridCol>
                <a:gridCol w="2030800">
                  <a:extLst>
                    <a:ext uri="{9D8B030D-6E8A-4147-A177-3AD203B41FA5}">
                      <a16:colId xmlns:a16="http://schemas.microsoft.com/office/drawing/2014/main" val="20001"/>
                    </a:ext>
                  </a:extLst>
                </a:gridCol>
                <a:gridCol w="2692650">
                  <a:extLst>
                    <a:ext uri="{9D8B030D-6E8A-4147-A177-3AD203B41FA5}">
                      <a16:colId xmlns:a16="http://schemas.microsoft.com/office/drawing/2014/main" val="20002"/>
                    </a:ext>
                  </a:extLst>
                </a:gridCol>
              </a:tblGrid>
              <a:tr h="396200">
                <a:tc>
                  <a:txBody>
                    <a:bodyPr/>
                    <a:lstStyle/>
                    <a:p>
                      <a:pPr marL="0" lvl="0" indent="0" algn="l" rtl="0">
                        <a:spcBef>
                          <a:spcPts val="0"/>
                        </a:spcBef>
                        <a:spcAft>
                          <a:spcPts val="0"/>
                        </a:spcAft>
                        <a:buNone/>
                      </a:pPr>
                      <a:r>
                        <a:rPr lang="en" b="1"/>
                        <a:t>Software</a:t>
                      </a:r>
                      <a:endParaRPr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t>Cost</a:t>
                      </a:r>
                      <a:endParaRPr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lvl="0" indent="0" algn="l" rtl="0">
                        <a:spcBef>
                          <a:spcPts val="0"/>
                        </a:spcBef>
                        <a:spcAft>
                          <a:spcPts val="0"/>
                        </a:spcAft>
                        <a:buNone/>
                      </a:pPr>
                      <a:r>
                        <a:rPr lang="en" b="1"/>
                        <a:t>License</a:t>
                      </a:r>
                      <a:endParaRPr b="1"/>
                    </a:p>
                  </a:txBody>
                  <a:tcPr marL="91425" marR="91425" marT="91425" marB="914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a:t>Rustc Compiler</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Apache &amp; MIT [6]</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19050" cap="flat" cmpd="sng">
                      <a:solidFill>
                        <a:srgbClr val="000000"/>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a:t>ESP32</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GNU Lesser General Public [7]</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a:t>Actix</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Apache or MIT [8]</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a:t>Actix Web</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Apache or MIT [9]</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a:t>Yew</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Apache or MIT [10]</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a:t>GCC Compiler</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Free</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tc>
                  <a:txBody>
                    <a:bodyPr/>
                    <a:lstStyle/>
                    <a:p>
                      <a:pPr marL="0" lvl="0" indent="0" algn="l" rtl="0">
                        <a:spcBef>
                          <a:spcPts val="0"/>
                        </a:spcBef>
                        <a:spcAft>
                          <a:spcPts val="0"/>
                        </a:spcAft>
                        <a:buNone/>
                      </a:pPr>
                      <a:r>
                        <a:rPr lang="en"/>
                        <a:t>GPLv3 [11]</a:t>
                      </a:r>
                      <a:endParaRPr/>
                    </a:p>
                  </a:txBody>
                  <a:tcPr marL="91425" marR="91425" marT="91425" marB="91425">
                    <a:lnL w="9525" cap="flat" cmpd="sng">
                      <a:solidFill>
                        <a:srgbClr val="999999"/>
                      </a:solidFill>
                      <a:prstDash val="solid"/>
                      <a:round/>
                      <a:headEnd type="none" w="sm" len="sm"/>
                      <a:tailEnd type="none" w="sm" len="sm"/>
                    </a:lnL>
                    <a:lnR w="9525" cap="flat" cmpd="sng">
                      <a:solidFill>
                        <a:srgbClr val="999999"/>
                      </a:solidFill>
                      <a:prstDash val="solid"/>
                      <a:round/>
                      <a:headEnd type="none" w="sm" len="sm"/>
                      <a:tailEnd type="none" w="sm" len="sm"/>
                    </a:lnR>
                    <a:lnT w="9525" cap="flat" cmpd="sng">
                      <a:solidFill>
                        <a:srgbClr val="999999"/>
                      </a:solidFill>
                      <a:prstDash val="solid"/>
                      <a:round/>
                      <a:headEnd type="none" w="sm" len="sm"/>
                      <a:tailEnd type="none" w="sm" len="sm"/>
                    </a:lnT>
                    <a:lnB w="9525" cap="flat" cmpd="sng">
                      <a:solidFill>
                        <a:srgbClr val="999999"/>
                      </a:solidFill>
                      <a:prstDash val="solid"/>
                      <a:round/>
                      <a:headEnd type="none" w="sm" len="sm"/>
                      <a:tailEnd type="none" w="sm" len="sm"/>
                    </a:lnB>
                  </a:tcPr>
                </a:tc>
                <a:extLst>
                  <a:ext uri="{0D108BD9-81ED-4DB2-BD59-A6C34878D82A}">
                    <a16:rowId xmlns:a16="http://schemas.microsoft.com/office/drawing/2014/main" val="10006"/>
                  </a:ext>
                </a:extLst>
              </a:tr>
            </a:tbl>
          </a:graphicData>
        </a:graphic>
      </p:graphicFrame>
      <p:sp>
        <p:nvSpPr>
          <p:cNvPr id="380" name="Google Shape;380;p50"/>
          <p:cNvSpPr txBox="1"/>
          <p:nvPr/>
        </p:nvSpPr>
        <p:spPr>
          <a:xfrm>
            <a:off x="952500" y="4130250"/>
            <a:ext cx="3049200" cy="325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a:latin typeface="Exo"/>
                <a:ea typeface="Exo"/>
                <a:cs typeface="Exo"/>
                <a:sym typeface="Exo"/>
              </a:rPr>
              <a:t>Note: List is non-exhaustive.</a:t>
            </a:r>
            <a:endParaRPr sz="1200">
              <a:latin typeface="Exo"/>
              <a:ea typeface="Exo"/>
              <a:cs typeface="Exo"/>
              <a:sym typeface="Exo"/>
            </a:endParaRPr>
          </a:p>
        </p:txBody>
      </p:sp>
      <p:sp>
        <p:nvSpPr>
          <p:cNvPr id="381" name="Google Shape;381;p50"/>
          <p:cNvSpPr txBox="1"/>
          <p:nvPr/>
        </p:nvSpPr>
        <p:spPr>
          <a:xfrm>
            <a:off x="1619700" y="4773200"/>
            <a:ext cx="5904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b="1" u="sng">
                <a:solidFill>
                  <a:srgbClr val="C00000"/>
                </a:solidFill>
                <a:latin typeface="Exo"/>
                <a:ea typeface="Exo"/>
                <a:cs typeface="Exo"/>
                <a:sym typeface="Exo"/>
              </a:rPr>
              <a:t>Technical Overview</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85"/>
        <p:cNvGrpSpPr/>
        <p:nvPr/>
      </p:nvGrpSpPr>
      <p:grpSpPr>
        <a:xfrm>
          <a:off x="0" y="0"/>
          <a:ext cx="0" cy="0"/>
          <a:chOff x="0" y="0"/>
          <a:chExt cx="0" cy="0"/>
        </a:xfrm>
      </p:grpSpPr>
      <p:sp>
        <p:nvSpPr>
          <p:cNvPr id="386" name="Google Shape;386;p51"/>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Risk Assessment</a:t>
            </a:r>
            <a:endParaRPr/>
          </a:p>
        </p:txBody>
      </p:sp>
      <p:sp>
        <p:nvSpPr>
          <p:cNvPr id="387" name="Google Shape;387;p51"/>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6"/>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Introduction</a:t>
            </a:r>
            <a:endParaRPr sz="2800"/>
          </a:p>
        </p:txBody>
      </p:sp>
      <p:sp>
        <p:nvSpPr>
          <p:cNvPr id="82" name="Google Shape;82;p16"/>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a:t>
            </a:fld>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Risk</a:t>
            </a:r>
            <a:endParaRPr/>
          </a:p>
        </p:txBody>
      </p:sp>
      <p:sp>
        <p:nvSpPr>
          <p:cNvPr id="393" name="Google Shape;393;p52"/>
          <p:cNvSpPr txBox="1">
            <a:spLocks noGrp="1"/>
          </p:cNvSpPr>
          <p:nvPr>
            <p:ph type="body" idx="1"/>
          </p:nvPr>
        </p:nvSpPr>
        <p:spPr>
          <a:xfrm>
            <a:off x="291325" y="1170125"/>
            <a:ext cx="8520600" cy="8568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1600"/>
              </a:spcAft>
              <a:buNone/>
            </a:pPr>
            <a:r>
              <a:rPr lang="en"/>
              <a:t>Categories of Potential Risks</a:t>
            </a:r>
            <a:endParaRPr/>
          </a:p>
        </p:txBody>
      </p:sp>
      <p:sp>
        <p:nvSpPr>
          <p:cNvPr id="394" name="Google Shape;394;p5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40</a:t>
            </a:fld>
            <a:endParaRPr/>
          </a:p>
        </p:txBody>
      </p:sp>
      <p:graphicFrame>
        <p:nvGraphicFramePr>
          <p:cNvPr id="395" name="Google Shape;395;p52"/>
          <p:cNvGraphicFramePr/>
          <p:nvPr/>
        </p:nvGraphicFramePr>
        <p:xfrm>
          <a:off x="443713" y="1925500"/>
          <a:ext cx="3000000" cy="3000000"/>
        </p:xfrm>
        <a:graphic>
          <a:graphicData uri="http://schemas.openxmlformats.org/drawingml/2006/table">
            <a:tbl>
              <a:tblPr>
                <a:noFill/>
                <a:tableStyleId>{9A69A50A-D710-4F58-B1AE-4145C44D469F}</a:tableStyleId>
              </a:tblPr>
              <a:tblGrid>
                <a:gridCol w="2715100">
                  <a:extLst>
                    <a:ext uri="{9D8B030D-6E8A-4147-A177-3AD203B41FA5}">
                      <a16:colId xmlns:a16="http://schemas.microsoft.com/office/drawing/2014/main" val="20000"/>
                    </a:ext>
                  </a:extLst>
                </a:gridCol>
                <a:gridCol w="2893275">
                  <a:extLst>
                    <a:ext uri="{9D8B030D-6E8A-4147-A177-3AD203B41FA5}">
                      <a16:colId xmlns:a16="http://schemas.microsoft.com/office/drawing/2014/main" val="20001"/>
                    </a:ext>
                  </a:extLst>
                </a:gridCol>
                <a:gridCol w="2780200">
                  <a:extLst>
                    <a:ext uri="{9D8B030D-6E8A-4147-A177-3AD203B41FA5}">
                      <a16:colId xmlns:a16="http://schemas.microsoft.com/office/drawing/2014/main" val="20002"/>
                    </a:ext>
                  </a:extLst>
                </a:gridCol>
              </a:tblGrid>
              <a:tr h="455450">
                <a:tc>
                  <a:txBody>
                    <a:bodyPr/>
                    <a:lstStyle/>
                    <a:p>
                      <a:pPr marL="0" lvl="0" indent="0" algn="ctr" rtl="0">
                        <a:lnSpc>
                          <a:spcPct val="115000"/>
                        </a:lnSpc>
                        <a:spcBef>
                          <a:spcPts val="0"/>
                        </a:spcBef>
                        <a:spcAft>
                          <a:spcPts val="0"/>
                        </a:spcAft>
                        <a:buNone/>
                      </a:pPr>
                      <a:r>
                        <a:rPr lang="en" sz="1800" b="1">
                          <a:solidFill>
                            <a:schemeClr val="dk1"/>
                          </a:solidFill>
                          <a:latin typeface="Exo"/>
                          <a:ea typeface="Exo"/>
                          <a:cs typeface="Exo"/>
                          <a:sym typeface="Exo"/>
                        </a:rPr>
                        <a:t>Management Risks</a:t>
                      </a:r>
                      <a:endParaRPr sz="1800" b="1">
                        <a:solidFill>
                          <a:schemeClr val="dk1"/>
                        </a:solidFill>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b="1">
                          <a:solidFill>
                            <a:schemeClr val="dk1"/>
                          </a:solidFill>
                          <a:latin typeface="Exo"/>
                          <a:ea typeface="Exo"/>
                          <a:cs typeface="Exo"/>
                          <a:sym typeface="Exo"/>
                        </a:rPr>
                        <a:t>Technological Risks</a:t>
                      </a:r>
                      <a:endParaRPr sz="1800" b="1">
                        <a:solidFill>
                          <a:schemeClr val="dk1"/>
                        </a:solidFill>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ctr" rtl="0">
                        <a:lnSpc>
                          <a:spcPct val="115000"/>
                        </a:lnSpc>
                        <a:spcBef>
                          <a:spcPts val="0"/>
                        </a:spcBef>
                        <a:spcAft>
                          <a:spcPts val="0"/>
                        </a:spcAft>
                        <a:buNone/>
                      </a:pPr>
                      <a:r>
                        <a:rPr lang="en" sz="1800" b="1">
                          <a:solidFill>
                            <a:schemeClr val="dk1"/>
                          </a:solidFill>
                          <a:latin typeface="Exo"/>
                          <a:ea typeface="Exo"/>
                          <a:cs typeface="Exo"/>
                          <a:sym typeface="Exo"/>
                        </a:rPr>
                        <a:t>External Risks</a:t>
                      </a:r>
                      <a:endParaRPr b="1">
                        <a:solidFill>
                          <a:schemeClr val="dk1"/>
                        </a:solidFill>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1865925">
                <a:tc>
                  <a:txBody>
                    <a:bodyPr/>
                    <a:lstStyle/>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Cost</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Schedule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Logistical</a:t>
                      </a:r>
                      <a:endParaRPr sz="1800">
                        <a:solidFill>
                          <a:srgbClr val="434343"/>
                        </a:solidFill>
                        <a:latin typeface="Exo"/>
                        <a:ea typeface="Exo"/>
                        <a:cs typeface="Exo"/>
                        <a:sym typeface="Exo"/>
                      </a:endParaRPr>
                    </a:p>
                  </a:txBody>
                  <a:tcPr marL="91425" marR="91425" marT="91425" marB="91425">
                    <a:lnT w="9525" cap="flat" cmpd="sng">
                      <a:solidFill>
                        <a:srgbClr val="666666"/>
                      </a:solidFill>
                      <a:prstDash val="solid"/>
                      <a:round/>
                      <a:headEnd type="none" w="sm" len="sm"/>
                      <a:tailEnd type="none" w="sm" len="sm"/>
                    </a:lnT>
                  </a:tcPr>
                </a:tc>
                <a:tc>
                  <a:txBody>
                    <a:bodyPr/>
                    <a:lstStyle/>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System Failure</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Software Bugs</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Performance</a:t>
                      </a:r>
                      <a:endParaRPr sz="1800">
                        <a:solidFill>
                          <a:srgbClr val="434343"/>
                        </a:solidFill>
                        <a:latin typeface="Exo"/>
                        <a:ea typeface="Exo"/>
                        <a:cs typeface="Exo"/>
                        <a:sym typeface="Exo"/>
                      </a:endParaRPr>
                    </a:p>
                  </a:txBody>
                  <a:tcPr marL="91425" marR="91425" marT="91425" marB="91425">
                    <a:lnT w="9525" cap="flat" cmpd="sng">
                      <a:solidFill>
                        <a:srgbClr val="666666"/>
                      </a:solidFill>
                      <a:prstDash val="solid"/>
                      <a:round/>
                      <a:headEnd type="none" w="sm" len="sm"/>
                      <a:tailEnd type="none" w="sm" len="sm"/>
                    </a:lnT>
                  </a:tcPr>
                </a:tc>
                <a:tc>
                  <a:txBody>
                    <a:bodyPr/>
                    <a:lstStyle/>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Market</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Legal</a:t>
                      </a:r>
                      <a:endParaRPr sz="1800">
                        <a:solidFill>
                          <a:srgbClr val="434343"/>
                        </a:solidFill>
                        <a:latin typeface="Exo"/>
                        <a:ea typeface="Exo"/>
                        <a:cs typeface="Exo"/>
                        <a:sym typeface="Exo"/>
                      </a:endParaRPr>
                    </a:p>
                    <a:p>
                      <a:pPr marL="457200" lvl="0" indent="-342900" algn="l" rtl="0">
                        <a:lnSpc>
                          <a:spcPct val="150000"/>
                        </a:lnSpc>
                        <a:spcBef>
                          <a:spcPts val="0"/>
                        </a:spcBef>
                        <a:spcAft>
                          <a:spcPts val="0"/>
                        </a:spcAft>
                        <a:buClr>
                          <a:srgbClr val="434343"/>
                        </a:buClr>
                        <a:buSzPts val="1800"/>
                        <a:buFont typeface="Exo"/>
                        <a:buChar char="●"/>
                      </a:pPr>
                      <a:r>
                        <a:rPr lang="en" sz="1800">
                          <a:solidFill>
                            <a:srgbClr val="434343"/>
                          </a:solidFill>
                          <a:latin typeface="Exo"/>
                          <a:ea typeface="Exo"/>
                          <a:cs typeface="Exo"/>
                          <a:sym typeface="Exo"/>
                        </a:rPr>
                        <a:t>External Hazards</a:t>
                      </a:r>
                      <a:endParaRPr/>
                    </a:p>
                  </a:txBody>
                  <a:tcPr marL="91425" marR="91425" marT="91425" marB="91425">
                    <a:lnT w="9525" cap="flat" cmpd="sng">
                      <a:solidFill>
                        <a:srgbClr val="666666"/>
                      </a:solidFill>
                      <a:prstDash val="solid"/>
                      <a:round/>
                      <a:headEnd type="none" w="sm" len="sm"/>
                      <a:tailEnd type="none" w="sm" len="sm"/>
                    </a:lnT>
                  </a:tcPr>
                </a:tc>
                <a:extLst>
                  <a:ext uri="{0D108BD9-81ED-4DB2-BD59-A6C34878D82A}">
                    <a16:rowId xmlns:a16="http://schemas.microsoft.com/office/drawing/2014/main" val="10001"/>
                  </a:ext>
                </a:extLst>
              </a:tr>
            </a:tbl>
          </a:graphicData>
        </a:graphic>
      </p:graphicFrame>
      <p:sp>
        <p:nvSpPr>
          <p:cNvPr id="396" name="Google Shape;396;p52"/>
          <p:cNvSpPr txBox="1"/>
          <p:nvPr/>
        </p:nvSpPr>
        <p:spPr>
          <a:xfrm>
            <a:off x="1655875" y="4816525"/>
            <a:ext cx="579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Remediation</a:t>
            </a:r>
            <a:endParaRPr/>
          </a:p>
        </p:txBody>
      </p:sp>
      <p:sp>
        <p:nvSpPr>
          <p:cNvPr id="402" name="Google Shape;402;p53"/>
          <p:cNvSpPr txBox="1">
            <a:spLocks noGrp="1"/>
          </p:cNvSpPr>
          <p:nvPr>
            <p:ph type="body" idx="1"/>
          </p:nvPr>
        </p:nvSpPr>
        <p:spPr>
          <a:xfrm>
            <a:off x="311700" y="1068575"/>
            <a:ext cx="7752000" cy="34164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0"/>
              </a:spcBef>
              <a:spcAft>
                <a:spcPts val="0"/>
              </a:spcAft>
              <a:buSzPts val="1800"/>
              <a:buAutoNum type="arabicPeriod"/>
            </a:pPr>
            <a:r>
              <a:rPr lang="en"/>
              <a:t>Stakeholders incoherent with project definition/scope</a:t>
            </a:r>
            <a:endParaRPr/>
          </a:p>
          <a:p>
            <a:pPr marL="0" lvl="0" indent="457200" algn="l" rtl="0">
              <a:lnSpc>
                <a:spcPct val="200000"/>
              </a:lnSpc>
              <a:spcBef>
                <a:spcPts val="0"/>
              </a:spcBef>
              <a:spcAft>
                <a:spcPts val="0"/>
              </a:spcAft>
              <a:buNone/>
            </a:pPr>
            <a:r>
              <a:rPr lang="en" sz="1600" b="1"/>
              <a:t>Solution: Clarify project scope</a:t>
            </a:r>
            <a:r>
              <a:rPr lang="en" sz="1600"/>
              <a:t> </a:t>
            </a:r>
            <a:endParaRPr sz="1600"/>
          </a:p>
          <a:p>
            <a:pPr marL="457200" lvl="0" indent="-342900" algn="l" rtl="0">
              <a:lnSpc>
                <a:spcPct val="115000"/>
              </a:lnSpc>
              <a:spcBef>
                <a:spcPts val="0"/>
              </a:spcBef>
              <a:spcAft>
                <a:spcPts val="0"/>
              </a:spcAft>
              <a:buSzPts val="1800"/>
              <a:buAutoNum type="arabicPeriod"/>
            </a:pPr>
            <a:r>
              <a:rPr lang="en"/>
              <a:t>Project schedule is delayed due to logistical issues</a:t>
            </a:r>
            <a:endParaRPr/>
          </a:p>
          <a:p>
            <a:pPr marL="0" lvl="0" indent="457200" algn="l" rtl="0">
              <a:lnSpc>
                <a:spcPct val="200000"/>
              </a:lnSpc>
              <a:spcBef>
                <a:spcPts val="0"/>
              </a:spcBef>
              <a:spcAft>
                <a:spcPts val="0"/>
              </a:spcAft>
              <a:buNone/>
            </a:pPr>
            <a:r>
              <a:rPr lang="en" sz="1600" b="1"/>
              <a:t>Solution: Prioritize project timeline</a:t>
            </a:r>
            <a:endParaRPr sz="1600" b="1"/>
          </a:p>
          <a:p>
            <a:pPr marL="457200" lvl="0" indent="-342900" algn="l" rtl="0">
              <a:lnSpc>
                <a:spcPct val="115000"/>
              </a:lnSpc>
              <a:spcBef>
                <a:spcPts val="0"/>
              </a:spcBef>
              <a:spcAft>
                <a:spcPts val="0"/>
              </a:spcAft>
              <a:buSzPts val="1800"/>
              <a:buAutoNum type="arabicPeriod"/>
            </a:pPr>
            <a:r>
              <a:rPr lang="en"/>
              <a:t>Beacons are destroyed or rendered offline during emergency</a:t>
            </a:r>
            <a:endParaRPr/>
          </a:p>
          <a:p>
            <a:pPr marL="457200" lvl="0" indent="0" algn="l" rtl="0">
              <a:lnSpc>
                <a:spcPct val="200000"/>
              </a:lnSpc>
              <a:spcBef>
                <a:spcPts val="0"/>
              </a:spcBef>
              <a:spcAft>
                <a:spcPts val="0"/>
              </a:spcAft>
              <a:buNone/>
            </a:pPr>
            <a:r>
              <a:rPr lang="en" sz="1600" b="1"/>
              <a:t>Solution: Multiple redundant backups</a:t>
            </a:r>
            <a:endParaRPr sz="1600" b="1"/>
          </a:p>
          <a:p>
            <a:pPr marL="457200" lvl="0" indent="-342900" algn="l" rtl="0">
              <a:lnSpc>
                <a:spcPct val="115000"/>
              </a:lnSpc>
              <a:spcBef>
                <a:spcPts val="0"/>
              </a:spcBef>
              <a:spcAft>
                <a:spcPts val="0"/>
              </a:spcAft>
              <a:buSzPts val="1800"/>
              <a:buAutoNum type="arabicPeriod"/>
            </a:pPr>
            <a:r>
              <a:rPr lang="en"/>
              <a:t>System generates inaccurate data which increases SAR times</a:t>
            </a:r>
            <a:endParaRPr/>
          </a:p>
          <a:p>
            <a:pPr marL="0" lvl="0" indent="457200" algn="l" rtl="0">
              <a:lnSpc>
                <a:spcPct val="115000"/>
              </a:lnSpc>
              <a:spcBef>
                <a:spcPts val="0"/>
              </a:spcBef>
              <a:spcAft>
                <a:spcPts val="0"/>
              </a:spcAft>
              <a:buNone/>
            </a:pPr>
            <a:r>
              <a:rPr lang="en" sz="1600" b="1"/>
              <a:t>Solution: Calibration</a:t>
            </a:r>
            <a:endParaRPr sz="1600" b="1"/>
          </a:p>
        </p:txBody>
      </p:sp>
      <p:sp>
        <p:nvSpPr>
          <p:cNvPr id="403" name="Google Shape;403;p5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41</a:t>
            </a:fld>
            <a:endParaRPr/>
          </a:p>
        </p:txBody>
      </p:sp>
      <p:sp>
        <p:nvSpPr>
          <p:cNvPr id="404" name="Google Shape;404;p53"/>
          <p:cNvSpPr txBox="1"/>
          <p:nvPr/>
        </p:nvSpPr>
        <p:spPr>
          <a:xfrm>
            <a:off x="1655875" y="4816525"/>
            <a:ext cx="579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4"/>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Engineering Standards</a:t>
            </a:r>
            <a:endParaRPr/>
          </a:p>
        </p:txBody>
      </p:sp>
      <p:sp>
        <p:nvSpPr>
          <p:cNvPr id="410" name="Google Shape;410;p54"/>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sp>
        <p:nvSpPr>
          <p:cNvPr id="415" name="Google Shape;415;p5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Adherence to Standards</a:t>
            </a:r>
            <a:endParaRPr/>
          </a:p>
        </p:txBody>
      </p:sp>
      <p:sp>
        <p:nvSpPr>
          <p:cNvPr id="416" name="Google Shape;416;p55"/>
          <p:cNvSpPr txBox="1">
            <a:spLocks noGrp="1"/>
          </p:cNvSpPr>
          <p:nvPr>
            <p:ph type="body" idx="1"/>
          </p:nvPr>
        </p:nvSpPr>
        <p:spPr>
          <a:xfrm>
            <a:off x="311700" y="1144775"/>
            <a:ext cx="4801200" cy="3416400"/>
          </a:xfrm>
          <a:prstGeom prst="rect">
            <a:avLst/>
          </a:prstGeom>
        </p:spPr>
        <p:txBody>
          <a:bodyPr spcFirstLastPara="1" wrap="square" lIns="91425" tIns="91425" rIns="91425" bIns="91425" anchor="t" anchorCtr="0">
            <a:noAutofit/>
          </a:bodyPr>
          <a:lstStyle/>
          <a:p>
            <a:pPr marL="0" lvl="0" indent="0" algn="l" rtl="0">
              <a:lnSpc>
                <a:spcPct val="200000"/>
              </a:lnSpc>
              <a:spcBef>
                <a:spcPts val="0"/>
              </a:spcBef>
              <a:spcAft>
                <a:spcPts val="0"/>
              </a:spcAft>
              <a:buNone/>
            </a:pPr>
            <a:r>
              <a:rPr lang="en"/>
              <a:t>Factors to consider:</a:t>
            </a:r>
            <a:endParaRPr/>
          </a:p>
          <a:p>
            <a:pPr marL="685800" lvl="0" indent="-342900" algn="l" rtl="0">
              <a:lnSpc>
                <a:spcPct val="200000"/>
              </a:lnSpc>
              <a:spcBef>
                <a:spcPts val="0"/>
              </a:spcBef>
              <a:spcAft>
                <a:spcPts val="0"/>
              </a:spcAft>
              <a:buSzPts val="1800"/>
              <a:buAutoNum type="arabicPeriod"/>
            </a:pPr>
            <a:r>
              <a:rPr lang="en"/>
              <a:t>UWB in commercial environments</a:t>
            </a:r>
            <a:endParaRPr/>
          </a:p>
          <a:p>
            <a:pPr marL="685800" lvl="0" indent="-342900" algn="l" rtl="0">
              <a:lnSpc>
                <a:spcPct val="200000"/>
              </a:lnSpc>
              <a:spcBef>
                <a:spcPts val="0"/>
              </a:spcBef>
              <a:spcAft>
                <a:spcPts val="0"/>
              </a:spcAft>
              <a:buSzPts val="1800"/>
              <a:buAutoNum type="arabicPeriod"/>
            </a:pPr>
            <a:r>
              <a:rPr lang="en"/>
              <a:t>Wearable Technologies</a:t>
            </a:r>
            <a:endParaRPr/>
          </a:p>
          <a:p>
            <a:pPr marL="685800" lvl="0" indent="-342900" algn="l" rtl="0">
              <a:lnSpc>
                <a:spcPct val="200000"/>
              </a:lnSpc>
              <a:spcBef>
                <a:spcPts val="0"/>
              </a:spcBef>
              <a:spcAft>
                <a:spcPts val="0"/>
              </a:spcAft>
              <a:buSzPts val="1800"/>
              <a:buAutoNum type="arabicPeriod"/>
            </a:pPr>
            <a:r>
              <a:rPr lang="en"/>
              <a:t>Software Security/Design</a:t>
            </a:r>
            <a:endParaRPr/>
          </a:p>
          <a:p>
            <a:pPr marL="685800" lvl="0" indent="-342900" algn="l" rtl="0">
              <a:lnSpc>
                <a:spcPct val="200000"/>
              </a:lnSpc>
              <a:spcBef>
                <a:spcPts val="0"/>
              </a:spcBef>
              <a:spcAft>
                <a:spcPts val="0"/>
              </a:spcAft>
              <a:buSzPts val="1800"/>
              <a:buAutoNum type="arabicPeriod"/>
            </a:pPr>
            <a:r>
              <a:rPr lang="en"/>
              <a:t>Emergency Equipment Standards </a:t>
            </a:r>
            <a:endParaRPr/>
          </a:p>
        </p:txBody>
      </p:sp>
      <p:sp>
        <p:nvSpPr>
          <p:cNvPr id="417" name="Google Shape;417;p55"/>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43</a:t>
            </a:fld>
            <a:endParaRPr/>
          </a:p>
        </p:txBody>
      </p:sp>
      <p:pic>
        <p:nvPicPr>
          <p:cNvPr id="418" name="Google Shape;418;p55"/>
          <p:cNvPicPr preferRelativeResize="0"/>
          <p:nvPr/>
        </p:nvPicPr>
        <p:blipFill>
          <a:blip r:embed="rId3">
            <a:alphaModFix/>
          </a:blip>
          <a:stretch>
            <a:fillRect/>
          </a:stretch>
        </p:blipFill>
        <p:spPr>
          <a:xfrm>
            <a:off x="7426073" y="2366374"/>
            <a:ext cx="973226" cy="1049873"/>
          </a:xfrm>
          <a:prstGeom prst="rect">
            <a:avLst/>
          </a:prstGeom>
          <a:noFill/>
          <a:ln>
            <a:noFill/>
          </a:ln>
        </p:spPr>
      </p:pic>
      <p:pic>
        <p:nvPicPr>
          <p:cNvPr id="419" name="Google Shape;419;p55"/>
          <p:cNvPicPr preferRelativeResize="0"/>
          <p:nvPr/>
        </p:nvPicPr>
        <p:blipFill rotWithShape="1">
          <a:blip r:embed="rId4">
            <a:alphaModFix/>
          </a:blip>
          <a:srcRect l="6492" t="20819" r="7626" b="15648"/>
          <a:stretch/>
        </p:blipFill>
        <p:spPr>
          <a:xfrm>
            <a:off x="5614450" y="1291597"/>
            <a:ext cx="2784850" cy="884025"/>
          </a:xfrm>
          <a:prstGeom prst="rect">
            <a:avLst/>
          </a:prstGeom>
          <a:noFill/>
          <a:ln>
            <a:noFill/>
          </a:ln>
        </p:spPr>
      </p:pic>
      <p:pic>
        <p:nvPicPr>
          <p:cNvPr id="420" name="Google Shape;420;p55"/>
          <p:cNvPicPr preferRelativeResize="0"/>
          <p:nvPr/>
        </p:nvPicPr>
        <p:blipFill>
          <a:blip r:embed="rId5">
            <a:alphaModFix/>
          </a:blip>
          <a:stretch>
            <a:fillRect/>
          </a:stretch>
        </p:blipFill>
        <p:spPr>
          <a:xfrm>
            <a:off x="6106450" y="2366376"/>
            <a:ext cx="1065150" cy="1049871"/>
          </a:xfrm>
          <a:prstGeom prst="rect">
            <a:avLst/>
          </a:prstGeom>
          <a:noFill/>
          <a:ln>
            <a:noFill/>
          </a:ln>
        </p:spPr>
      </p:pic>
      <p:pic>
        <p:nvPicPr>
          <p:cNvPr id="421" name="Google Shape;421;p55"/>
          <p:cNvPicPr preferRelativeResize="0"/>
          <p:nvPr/>
        </p:nvPicPr>
        <p:blipFill>
          <a:blip r:embed="rId6">
            <a:alphaModFix/>
          </a:blip>
          <a:stretch>
            <a:fillRect/>
          </a:stretch>
        </p:blipFill>
        <p:spPr>
          <a:xfrm>
            <a:off x="7426076" y="3607000"/>
            <a:ext cx="973224" cy="950082"/>
          </a:xfrm>
          <a:prstGeom prst="rect">
            <a:avLst/>
          </a:prstGeom>
          <a:noFill/>
          <a:ln>
            <a:noFill/>
          </a:ln>
        </p:spPr>
      </p:pic>
      <p:sp>
        <p:nvSpPr>
          <p:cNvPr id="422" name="Google Shape;422;p55"/>
          <p:cNvSpPr txBox="1"/>
          <p:nvPr/>
        </p:nvSpPr>
        <p:spPr>
          <a:xfrm>
            <a:off x="1651500" y="4802375"/>
            <a:ext cx="5841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26"/>
        <p:cNvGrpSpPr/>
        <p:nvPr/>
      </p:nvGrpSpPr>
      <p:grpSpPr>
        <a:xfrm>
          <a:off x="0" y="0"/>
          <a:ext cx="0" cy="0"/>
          <a:chOff x="0" y="0"/>
          <a:chExt cx="0" cy="0"/>
        </a:xfrm>
      </p:grpSpPr>
      <p:sp>
        <p:nvSpPr>
          <p:cNvPr id="427" name="Google Shape;427;p5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Adherence to Standards</a:t>
            </a:r>
            <a:endParaRPr/>
          </a:p>
        </p:txBody>
      </p:sp>
      <p:sp>
        <p:nvSpPr>
          <p:cNvPr id="428" name="Google Shape;428;p5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44</a:t>
            </a:fld>
            <a:endParaRPr/>
          </a:p>
        </p:txBody>
      </p:sp>
      <p:graphicFrame>
        <p:nvGraphicFramePr>
          <p:cNvPr id="429" name="Google Shape;429;p56"/>
          <p:cNvGraphicFramePr/>
          <p:nvPr/>
        </p:nvGraphicFramePr>
        <p:xfrm>
          <a:off x="394025" y="1200150"/>
          <a:ext cx="3000000" cy="3000000"/>
        </p:xfrm>
        <a:graphic>
          <a:graphicData uri="http://schemas.openxmlformats.org/drawingml/2006/table">
            <a:tbl>
              <a:tblPr>
                <a:noFill/>
                <a:tableStyleId>{9A69A50A-D710-4F58-B1AE-4145C44D469F}</a:tableStyleId>
              </a:tblPr>
              <a:tblGrid>
                <a:gridCol w="1440225">
                  <a:extLst>
                    <a:ext uri="{9D8B030D-6E8A-4147-A177-3AD203B41FA5}">
                      <a16:colId xmlns:a16="http://schemas.microsoft.com/office/drawing/2014/main" val="20000"/>
                    </a:ext>
                  </a:extLst>
                </a:gridCol>
                <a:gridCol w="6954875">
                  <a:extLst>
                    <a:ext uri="{9D8B030D-6E8A-4147-A177-3AD203B41FA5}">
                      <a16:colId xmlns:a16="http://schemas.microsoft.com/office/drawing/2014/main" val="20001"/>
                    </a:ext>
                  </a:extLst>
                </a:gridCol>
              </a:tblGrid>
              <a:tr h="381000">
                <a:tc>
                  <a:txBody>
                    <a:bodyPr/>
                    <a:lstStyle/>
                    <a:p>
                      <a:pPr marL="0" lvl="0" indent="0" algn="l" rtl="0">
                        <a:spcBef>
                          <a:spcPts val="0"/>
                        </a:spcBef>
                        <a:spcAft>
                          <a:spcPts val="0"/>
                        </a:spcAft>
                        <a:buNone/>
                      </a:pPr>
                      <a:r>
                        <a:rPr lang="en" b="1">
                          <a:latin typeface="Exo"/>
                          <a:ea typeface="Exo"/>
                          <a:cs typeface="Exo"/>
                          <a:sym typeface="Exo"/>
                        </a:rPr>
                        <a:t>Standard</a:t>
                      </a:r>
                      <a:endParaRPr b="1">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b="1">
                          <a:latin typeface="Exo"/>
                          <a:ea typeface="Exo"/>
                          <a:cs typeface="Exo"/>
                          <a:sym typeface="Exo"/>
                        </a:rPr>
                        <a:t>Purpose</a:t>
                      </a:r>
                      <a:endParaRPr b="1">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extLst>
                  <a:ext uri="{0D108BD9-81ED-4DB2-BD59-A6C34878D82A}">
                    <a16:rowId xmlns:a16="http://schemas.microsoft.com/office/drawing/2014/main" val="10000"/>
                  </a:ext>
                </a:extLst>
              </a:tr>
              <a:tr h="381000">
                <a:tc>
                  <a:txBody>
                    <a:bodyPr/>
                    <a:lstStyle/>
                    <a:p>
                      <a:pPr marL="0" lvl="0" indent="0" algn="l" rtl="0">
                        <a:spcBef>
                          <a:spcPts val="0"/>
                        </a:spcBef>
                        <a:spcAft>
                          <a:spcPts val="0"/>
                        </a:spcAft>
                        <a:buNone/>
                      </a:pPr>
                      <a:r>
                        <a:rPr lang="en" sz="1100">
                          <a:latin typeface="Exo"/>
                          <a:ea typeface="Exo"/>
                          <a:cs typeface="Exo"/>
                          <a:sym typeface="Exo"/>
                        </a:rPr>
                        <a:t>ISO/IEC 26907:2009</a:t>
                      </a:r>
                      <a:endParaRPr sz="1100">
                        <a:latin typeface="Exo"/>
                        <a:ea typeface="Exo"/>
                        <a:cs typeface="Exo"/>
                        <a:sym typeface="Ex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Information technology -- Telecommunications and information exchange between systems -- High-rate ultra-wideband PHY and MAC standard</a:t>
                      </a:r>
                      <a:endParaRPr sz="1100">
                        <a:latin typeface="Exo"/>
                        <a:ea typeface="Exo"/>
                        <a:cs typeface="Exo"/>
                        <a:sym typeface="Exo"/>
                      </a:endParaRPr>
                    </a:p>
                  </a:txBody>
                  <a:tcPr marL="1143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extLst>
                  <a:ext uri="{0D108BD9-81ED-4DB2-BD59-A6C34878D82A}">
                    <a16:rowId xmlns:a16="http://schemas.microsoft.com/office/drawing/2014/main" val="10001"/>
                  </a:ext>
                </a:extLst>
              </a:tr>
              <a:tr h="381000">
                <a:tc>
                  <a:txBody>
                    <a:bodyPr/>
                    <a:lstStyle/>
                    <a:p>
                      <a:pPr marL="0" lvl="0" indent="0" algn="l" rtl="0">
                        <a:spcBef>
                          <a:spcPts val="0"/>
                        </a:spcBef>
                        <a:spcAft>
                          <a:spcPts val="0"/>
                        </a:spcAft>
                        <a:buNone/>
                      </a:pPr>
                      <a:r>
                        <a:rPr lang="en" sz="1100">
                          <a:latin typeface="Exo"/>
                          <a:ea typeface="Exo"/>
                          <a:cs typeface="Exo"/>
                          <a:sym typeface="Exo"/>
                        </a:rPr>
                        <a:t>ISO/IEC 24730-62:2013</a:t>
                      </a:r>
                      <a:endParaRPr sz="1100">
                        <a:latin typeface="Exo"/>
                        <a:ea typeface="Exo"/>
                        <a:cs typeface="Exo"/>
                        <a:sym typeface="Exo"/>
                      </a:endParaRPr>
                    </a:p>
                  </a:txBody>
                  <a:tcPr marL="635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Information technology -- Real time locating systems (RTLS) -- Part 62: High rate pulse repetition frequency Ultra Wide Band (UWB) air interface</a:t>
                      </a:r>
                      <a:endParaRPr sz="1100">
                        <a:latin typeface="Exo"/>
                        <a:ea typeface="Exo"/>
                        <a:cs typeface="Exo"/>
                        <a:sym typeface="Exo"/>
                      </a:endParaRPr>
                    </a:p>
                  </a:txBody>
                  <a:tcPr marL="114300" marR="63500" marT="63500" marB="63500">
                    <a:lnL w="12700" cap="flat" cmpd="sng">
                      <a:solidFill>
                        <a:srgbClr val="666666"/>
                      </a:solidFill>
                      <a:prstDash val="solid"/>
                      <a:round/>
                      <a:headEnd type="none" w="sm" len="sm"/>
                      <a:tailEnd type="none" w="sm" len="sm"/>
                    </a:lnL>
                    <a:lnR w="12700"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12700" cap="flat" cmpd="sng">
                      <a:solidFill>
                        <a:srgbClr val="666666"/>
                      </a:solidFill>
                      <a:prstDash val="solid"/>
                      <a:round/>
                      <a:headEnd type="none" w="sm" len="sm"/>
                      <a:tailEnd type="none" w="sm" len="sm"/>
                    </a:lnB>
                  </a:tcPr>
                </a:tc>
                <a:extLst>
                  <a:ext uri="{0D108BD9-81ED-4DB2-BD59-A6C34878D82A}">
                    <a16:rowId xmlns:a16="http://schemas.microsoft.com/office/drawing/2014/main" val="10002"/>
                  </a:ext>
                </a:extLst>
              </a:tr>
              <a:tr h="381000">
                <a:tc>
                  <a:txBody>
                    <a:bodyPr/>
                    <a:lstStyle/>
                    <a:p>
                      <a:pPr marL="0" lvl="0" indent="0" algn="l" rtl="0">
                        <a:spcBef>
                          <a:spcPts val="0"/>
                        </a:spcBef>
                        <a:spcAft>
                          <a:spcPts val="0"/>
                        </a:spcAft>
                        <a:buNone/>
                      </a:pPr>
                      <a:r>
                        <a:rPr lang="en" sz="1100">
                          <a:latin typeface="Exo"/>
                          <a:ea typeface="Exo"/>
                          <a:cs typeface="Exo"/>
                          <a:sym typeface="Exo"/>
                        </a:rPr>
                        <a:t>IEEE 1621-2004</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User Interface Elements in Power Control of Electronic Devices Employed in Office/Consumer Environments</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12700"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3"/>
                  </a:ext>
                </a:extLst>
              </a:tr>
              <a:tr h="381000">
                <a:tc>
                  <a:txBody>
                    <a:bodyPr/>
                    <a:lstStyle/>
                    <a:p>
                      <a:pPr marL="0" lvl="0" indent="0" algn="l" rtl="0">
                        <a:spcBef>
                          <a:spcPts val="0"/>
                        </a:spcBef>
                        <a:spcAft>
                          <a:spcPts val="0"/>
                        </a:spcAft>
                        <a:buNone/>
                      </a:pPr>
                      <a:r>
                        <a:rPr lang="en" sz="1100">
                          <a:latin typeface="Exo"/>
                          <a:ea typeface="Exo"/>
                          <a:cs typeface="Exo"/>
                          <a:sym typeface="Exo"/>
                        </a:rPr>
                        <a:t>IEEE P360 </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latin typeface="Exo"/>
                          <a:ea typeface="Exo"/>
                          <a:cs typeface="Exo"/>
                          <a:sym typeface="Exo"/>
                        </a:rPr>
                        <a:t>Standard for wearable consumer electronic devices </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4"/>
                  </a:ext>
                </a:extLst>
              </a:tr>
              <a:tr h="381000">
                <a:tc>
                  <a:txBody>
                    <a:bodyPr/>
                    <a:lstStyle/>
                    <a:p>
                      <a:pPr marL="0" lvl="0" indent="0" algn="l" rtl="0">
                        <a:spcBef>
                          <a:spcPts val="0"/>
                        </a:spcBef>
                        <a:spcAft>
                          <a:spcPts val="0"/>
                        </a:spcAft>
                        <a:buNone/>
                      </a:pPr>
                      <a:r>
                        <a:rPr lang="en" sz="1100">
                          <a:latin typeface="Exo"/>
                          <a:ea typeface="Exo"/>
                          <a:cs typeface="Exo"/>
                          <a:sym typeface="Exo"/>
                        </a:rPr>
                        <a:t>IEC 62366-1 </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Clr>
                          <a:schemeClr val="dk1"/>
                        </a:buClr>
                        <a:buSzPts val="1100"/>
                        <a:buFont typeface="Arial"/>
                        <a:buNone/>
                      </a:pPr>
                      <a:r>
                        <a:rPr lang="en" sz="1100">
                          <a:latin typeface="Exo"/>
                          <a:ea typeface="Exo"/>
                          <a:cs typeface="Exo"/>
                          <a:sym typeface="Exo"/>
                        </a:rPr>
                        <a:t>Guidance on Usability engineering for software</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5"/>
                  </a:ext>
                </a:extLst>
              </a:tr>
              <a:tr h="381000">
                <a:tc>
                  <a:txBody>
                    <a:bodyPr/>
                    <a:lstStyle/>
                    <a:p>
                      <a:pPr marL="0" lvl="0" indent="0" algn="l" rtl="0">
                        <a:spcBef>
                          <a:spcPts val="0"/>
                        </a:spcBef>
                        <a:spcAft>
                          <a:spcPts val="0"/>
                        </a:spcAft>
                        <a:buNone/>
                      </a:pPr>
                      <a:r>
                        <a:rPr lang="en" sz="1100">
                          <a:latin typeface="Exo"/>
                          <a:ea typeface="Exo"/>
                          <a:cs typeface="Exo"/>
                          <a:sym typeface="Exo"/>
                        </a:rPr>
                        <a:t>C22.2 NO.0.23-15</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General Requirements for Battery-Powered Appliances</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6"/>
                  </a:ext>
                </a:extLst>
              </a:tr>
              <a:tr h="343700">
                <a:tc>
                  <a:txBody>
                    <a:bodyPr/>
                    <a:lstStyle/>
                    <a:p>
                      <a:pPr marL="0" lvl="0" indent="0" algn="l" rtl="0">
                        <a:lnSpc>
                          <a:spcPct val="200000"/>
                        </a:lnSpc>
                        <a:spcBef>
                          <a:spcPts val="0"/>
                        </a:spcBef>
                        <a:spcAft>
                          <a:spcPts val="0"/>
                        </a:spcAft>
                        <a:buNone/>
                      </a:pPr>
                      <a:r>
                        <a:rPr lang="en" sz="1100">
                          <a:latin typeface="Exo"/>
                          <a:ea typeface="Exo"/>
                          <a:cs typeface="Exo"/>
                          <a:sym typeface="Exo"/>
                        </a:rPr>
                        <a:t>IEEE 802.15.4</a:t>
                      </a:r>
                      <a:endParaRPr sz="1100">
                        <a:latin typeface="Exo"/>
                        <a:ea typeface="Exo"/>
                        <a:cs typeface="Exo"/>
                        <a:sym typeface="Exo"/>
                      </a:endParaRPr>
                    </a:p>
                  </a:txBody>
                  <a:tcPr marL="57150"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tc>
                  <a:txBody>
                    <a:bodyPr/>
                    <a:lstStyle/>
                    <a:p>
                      <a:pPr marL="0" lvl="0" indent="0" algn="l" rtl="0">
                        <a:spcBef>
                          <a:spcPts val="0"/>
                        </a:spcBef>
                        <a:spcAft>
                          <a:spcPts val="0"/>
                        </a:spcAft>
                        <a:buNone/>
                      </a:pPr>
                      <a:r>
                        <a:rPr lang="en" sz="1100">
                          <a:latin typeface="Exo"/>
                          <a:ea typeface="Exo"/>
                          <a:cs typeface="Exo"/>
                          <a:sym typeface="Exo"/>
                        </a:rPr>
                        <a:t> Low-Rate Wireless Personal Area Networks</a:t>
                      </a:r>
                      <a:endParaRPr sz="1100">
                        <a:latin typeface="Exo"/>
                        <a:ea typeface="Exo"/>
                        <a:cs typeface="Exo"/>
                        <a:sym typeface="Exo"/>
                      </a:endParaRPr>
                    </a:p>
                  </a:txBody>
                  <a:tcPr marL="91425" marR="91425" marT="91425" marB="91425">
                    <a:lnL w="9525" cap="flat" cmpd="sng">
                      <a:solidFill>
                        <a:srgbClr val="666666"/>
                      </a:solidFill>
                      <a:prstDash val="solid"/>
                      <a:round/>
                      <a:headEnd type="none" w="sm" len="sm"/>
                      <a:tailEnd type="none" w="sm" len="sm"/>
                    </a:lnL>
                    <a:lnR w="9525" cap="flat" cmpd="sng">
                      <a:solidFill>
                        <a:srgbClr val="666666"/>
                      </a:solidFill>
                      <a:prstDash val="solid"/>
                      <a:round/>
                      <a:headEnd type="none" w="sm" len="sm"/>
                      <a:tailEnd type="none" w="sm" len="sm"/>
                    </a:lnR>
                    <a:lnT w="9525" cap="flat" cmpd="sng">
                      <a:solidFill>
                        <a:srgbClr val="666666"/>
                      </a:solidFill>
                      <a:prstDash val="solid"/>
                      <a:round/>
                      <a:headEnd type="none" w="sm" len="sm"/>
                      <a:tailEnd type="none" w="sm" len="sm"/>
                    </a:lnT>
                    <a:lnB w="9525" cap="flat" cmpd="sng">
                      <a:solidFill>
                        <a:srgbClr val="666666"/>
                      </a:solidFill>
                      <a:prstDash val="solid"/>
                      <a:round/>
                      <a:headEnd type="none" w="sm" len="sm"/>
                      <a:tailEnd type="none" w="sm" len="sm"/>
                    </a:lnB>
                  </a:tcPr>
                </a:tc>
                <a:extLst>
                  <a:ext uri="{0D108BD9-81ED-4DB2-BD59-A6C34878D82A}">
                    <a16:rowId xmlns:a16="http://schemas.microsoft.com/office/drawing/2014/main" val="10007"/>
                  </a:ext>
                </a:extLst>
              </a:tr>
            </a:tbl>
          </a:graphicData>
        </a:graphic>
      </p:graphicFrame>
      <p:sp>
        <p:nvSpPr>
          <p:cNvPr id="430" name="Google Shape;430;p56"/>
          <p:cNvSpPr txBox="1"/>
          <p:nvPr/>
        </p:nvSpPr>
        <p:spPr>
          <a:xfrm>
            <a:off x="1651500" y="4802375"/>
            <a:ext cx="5841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34"/>
        <p:cNvGrpSpPr/>
        <p:nvPr/>
      </p:nvGrpSpPr>
      <p:grpSpPr>
        <a:xfrm>
          <a:off x="0" y="0"/>
          <a:ext cx="0" cy="0"/>
          <a:chOff x="0" y="0"/>
          <a:chExt cx="0" cy="0"/>
        </a:xfrm>
      </p:grpSpPr>
      <p:sp>
        <p:nvSpPr>
          <p:cNvPr id="435" name="Google Shape;435;p5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a:t>Sustainability Considerations</a:t>
            </a:r>
            <a:endParaRPr/>
          </a:p>
        </p:txBody>
      </p:sp>
      <p:sp>
        <p:nvSpPr>
          <p:cNvPr id="436" name="Google Shape;436;p57"/>
          <p:cNvSpPr txBox="1">
            <a:spLocks noGrp="1"/>
          </p:cNvSpPr>
          <p:nvPr>
            <p:ph type="body" idx="1"/>
          </p:nvPr>
        </p:nvSpPr>
        <p:spPr>
          <a:xfrm>
            <a:off x="311700" y="1373375"/>
            <a:ext cx="4260300" cy="3416400"/>
          </a:xfrm>
          <a:prstGeom prst="rect">
            <a:avLst/>
          </a:prstGeom>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
              <a:t>Cradle to Cradle Philosophy</a:t>
            </a:r>
            <a:endParaRPr/>
          </a:p>
          <a:p>
            <a:pPr marL="457200" lvl="0" indent="-342900" algn="l" rtl="0">
              <a:lnSpc>
                <a:spcPct val="150000"/>
              </a:lnSpc>
              <a:spcBef>
                <a:spcPts val="0"/>
              </a:spcBef>
              <a:spcAft>
                <a:spcPts val="0"/>
              </a:spcAft>
              <a:buSzPts val="1800"/>
              <a:buChar char="●"/>
            </a:pPr>
            <a:r>
              <a:rPr lang="en"/>
              <a:t>Repurposable or recyclable</a:t>
            </a:r>
            <a:endParaRPr/>
          </a:p>
          <a:p>
            <a:pPr marL="457200" lvl="0" indent="-342900" algn="l" rtl="0">
              <a:lnSpc>
                <a:spcPct val="150000"/>
              </a:lnSpc>
              <a:spcBef>
                <a:spcPts val="0"/>
              </a:spcBef>
              <a:spcAft>
                <a:spcPts val="0"/>
              </a:spcAft>
              <a:buSzPts val="1800"/>
              <a:buChar char="●"/>
            </a:pPr>
            <a:r>
              <a:rPr lang="en"/>
              <a:t>Manufactured with biodegradable non-toxic Polylactic acid plastics</a:t>
            </a:r>
            <a:endParaRPr/>
          </a:p>
          <a:p>
            <a:pPr marL="457200" lvl="0" indent="-342900" algn="l" rtl="0">
              <a:lnSpc>
                <a:spcPct val="150000"/>
              </a:lnSpc>
              <a:spcBef>
                <a:spcPts val="0"/>
              </a:spcBef>
              <a:spcAft>
                <a:spcPts val="0"/>
              </a:spcAft>
              <a:buSzPts val="1800"/>
              <a:buChar char="●"/>
            </a:pPr>
            <a:r>
              <a:rPr lang="en"/>
              <a:t>Long-term Power sustainability</a:t>
            </a:r>
            <a:endParaRPr/>
          </a:p>
        </p:txBody>
      </p:sp>
      <p:sp>
        <p:nvSpPr>
          <p:cNvPr id="437" name="Google Shape;437;p5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45</a:t>
            </a:fld>
            <a:endParaRPr/>
          </a:p>
        </p:txBody>
      </p:sp>
      <p:pic>
        <p:nvPicPr>
          <p:cNvPr id="438" name="Google Shape;438;p57"/>
          <p:cNvPicPr preferRelativeResize="0"/>
          <p:nvPr/>
        </p:nvPicPr>
        <p:blipFill>
          <a:blip r:embed="rId3">
            <a:alphaModFix/>
          </a:blip>
          <a:stretch>
            <a:fillRect/>
          </a:stretch>
        </p:blipFill>
        <p:spPr>
          <a:xfrm>
            <a:off x="4436075" y="1335100"/>
            <a:ext cx="4635700" cy="2790250"/>
          </a:xfrm>
          <a:prstGeom prst="rect">
            <a:avLst/>
          </a:prstGeom>
          <a:noFill/>
          <a:ln>
            <a:noFill/>
          </a:ln>
        </p:spPr>
      </p:pic>
      <p:sp>
        <p:nvSpPr>
          <p:cNvPr id="439" name="Google Shape;439;p57"/>
          <p:cNvSpPr txBox="1"/>
          <p:nvPr/>
        </p:nvSpPr>
        <p:spPr>
          <a:xfrm>
            <a:off x="1651500" y="4802375"/>
            <a:ext cx="5841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3"/>
        <p:cNvGrpSpPr/>
        <p:nvPr/>
      </p:nvGrpSpPr>
      <p:grpSpPr>
        <a:xfrm>
          <a:off x="0" y="0"/>
          <a:ext cx="0" cy="0"/>
          <a:chOff x="0" y="0"/>
          <a:chExt cx="0" cy="0"/>
        </a:xfrm>
      </p:grpSpPr>
      <p:sp>
        <p:nvSpPr>
          <p:cNvPr id="444" name="Google Shape;444;p58"/>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Self Reflection</a:t>
            </a:r>
            <a:endParaRPr/>
          </a:p>
        </p:txBody>
      </p:sp>
      <p:sp>
        <p:nvSpPr>
          <p:cNvPr id="445" name="Google Shape;445;p58"/>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49"/>
        <p:cNvGrpSpPr/>
        <p:nvPr/>
      </p:nvGrpSpPr>
      <p:grpSpPr>
        <a:xfrm>
          <a:off x="0" y="0"/>
          <a:ext cx="0" cy="0"/>
          <a:chOff x="0" y="0"/>
          <a:chExt cx="0" cy="0"/>
        </a:xfrm>
      </p:grpSpPr>
      <p:sp>
        <p:nvSpPr>
          <p:cNvPr id="450" name="Google Shape;450;p5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Reflection</a:t>
            </a:r>
            <a:endParaRPr/>
          </a:p>
        </p:txBody>
      </p:sp>
      <p:sp>
        <p:nvSpPr>
          <p:cNvPr id="451" name="Google Shape;451;p59"/>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Weekly meetings with agenda and minutes</a:t>
            </a:r>
            <a:endParaRPr/>
          </a:p>
          <a:p>
            <a:pPr marL="457200" lvl="0" indent="-342900" algn="l" rtl="0">
              <a:lnSpc>
                <a:spcPct val="200000"/>
              </a:lnSpc>
              <a:spcBef>
                <a:spcPts val="0"/>
              </a:spcBef>
              <a:spcAft>
                <a:spcPts val="0"/>
              </a:spcAft>
              <a:buSzPts val="1800"/>
              <a:buChar char="●"/>
            </a:pPr>
            <a:r>
              <a:rPr lang="en"/>
              <a:t>Clear communication is critical</a:t>
            </a:r>
            <a:endParaRPr/>
          </a:p>
          <a:p>
            <a:pPr marL="457200" lvl="0" indent="-342900" algn="l" rtl="0">
              <a:lnSpc>
                <a:spcPct val="200000"/>
              </a:lnSpc>
              <a:spcBef>
                <a:spcPts val="0"/>
              </a:spcBef>
              <a:spcAft>
                <a:spcPts val="0"/>
              </a:spcAft>
              <a:buSzPts val="1800"/>
              <a:buChar char="●"/>
            </a:pPr>
            <a:r>
              <a:rPr lang="en"/>
              <a:t>Time management is vital to success</a:t>
            </a:r>
            <a:endParaRPr/>
          </a:p>
          <a:p>
            <a:pPr marL="457200" lvl="0" indent="-342900" algn="l" rtl="0">
              <a:lnSpc>
                <a:spcPct val="200000"/>
              </a:lnSpc>
              <a:spcBef>
                <a:spcPts val="0"/>
              </a:spcBef>
              <a:spcAft>
                <a:spcPts val="0"/>
              </a:spcAft>
              <a:buSzPts val="1800"/>
              <a:buChar char="●"/>
            </a:pPr>
            <a:r>
              <a:rPr lang="en"/>
              <a:t>Good use of online collaboration - GitLab</a:t>
            </a:r>
            <a:endParaRPr/>
          </a:p>
          <a:p>
            <a:pPr marL="457200" lvl="0" indent="-342900" algn="l" rtl="0">
              <a:lnSpc>
                <a:spcPct val="200000"/>
              </a:lnSpc>
              <a:spcBef>
                <a:spcPts val="0"/>
              </a:spcBef>
              <a:spcAft>
                <a:spcPts val="0"/>
              </a:spcAft>
              <a:buSzPts val="1800"/>
              <a:buChar char="●"/>
            </a:pPr>
            <a:r>
              <a:rPr lang="en"/>
              <a:t>Overall our team’s skills and attitudes complement each other</a:t>
            </a:r>
            <a:endParaRPr/>
          </a:p>
        </p:txBody>
      </p:sp>
      <p:sp>
        <p:nvSpPr>
          <p:cNvPr id="452" name="Google Shape;452;p5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47</a:t>
            </a:fld>
            <a:endParaRPr/>
          </a:p>
        </p:txBody>
      </p:sp>
      <p:sp>
        <p:nvSpPr>
          <p:cNvPr id="453" name="Google Shape;453;p59"/>
          <p:cNvSpPr txBox="1"/>
          <p:nvPr/>
        </p:nvSpPr>
        <p:spPr>
          <a:xfrm>
            <a:off x="1676250" y="4823600"/>
            <a:ext cx="579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57"/>
        <p:cNvGrpSpPr/>
        <p:nvPr/>
      </p:nvGrpSpPr>
      <p:grpSpPr>
        <a:xfrm>
          <a:off x="0" y="0"/>
          <a:ext cx="0" cy="0"/>
          <a:chOff x="0" y="0"/>
          <a:chExt cx="0" cy="0"/>
        </a:xfrm>
      </p:grpSpPr>
      <p:sp>
        <p:nvSpPr>
          <p:cNvPr id="458" name="Google Shape;458;p6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Progress</a:t>
            </a:r>
            <a:endParaRPr/>
          </a:p>
        </p:txBody>
      </p:sp>
      <p:sp>
        <p:nvSpPr>
          <p:cNvPr id="459" name="Google Shape;459;p6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48</a:t>
            </a:fld>
            <a:endParaRPr/>
          </a:p>
        </p:txBody>
      </p:sp>
      <p:sp>
        <p:nvSpPr>
          <p:cNvPr id="460" name="Google Shape;460;p60"/>
          <p:cNvSpPr/>
          <p:nvPr/>
        </p:nvSpPr>
        <p:spPr>
          <a:xfrm>
            <a:off x="447860" y="1559839"/>
            <a:ext cx="3014738" cy="2023825"/>
          </a:xfrm>
          <a:prstGeom prst="homePlate">
            <a:avLst>
              <a:gd name="adj" fmla="val 30129"/>
            </a:avLst>
          </a:prstGeom>
          <a:noFill/>
          <a:ln w="76200" cap="flat" cmpd="sng">
            <a:solidFill>
              <a:srgbClr val="CCCCCC"/>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B7B7B7"/>
                </a:solidFill>
                <a:latin typeface="Exo"/>
                <a:ea typeface="Exo"/>
                <a:cs typeface="Exo"/>
                <a:sym typeface="Exo"/>
              </a:rPr>
              <a:t>PoC</a:t>
            </a:r>
            <a:endParaRPr sz="2400" b="1">
              <a:solidFill>
                <a:srgbClr val="B7B7B7"/>
              </a:solidFill>
              <a:latin typeface="Exo"/>
              <a:ea typeface="Exo"/>
              <a:cs typeface="Exo"/>
              <a:sym typeface="Exo"/>
            </a:endParaRPr>
          </a:p>
        </p:txBody>
      </p:sp>
      <p:sp>
        <p:nvSpPr>
          <p:cNvPr id="461" name="Google Shape;461;p60"/>
          <p:cNvSpPr/>
          <p:nvPr/>
        </p:nvSpPr>
        <p:spPr>
          <a:xfrm>
            <a:off x="3057270" y="1559839"/>
            <a:ext cx="3072440" cy="2023825"/>
          </a:xfrm>
          <a:prstGeom prst="chevron">
            <a:avLst>
              <a:gd name="adj" fmla="val 29853"/>
            </a:avLst>
          </a:prstGeom>
          <a:solidFill>
            <a:srgbClr val="666666"/>
          </a:solidFill>
          <a:ln w="76200" cap="flat" cmpd="sng">
            <a:solidFill>
              <a:srgbClr val="000000"/>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FFFFFF"/>
                </a:solidFill>
                <a:latin typeface="Exo"/>
                <a:ea typeface="Exo"/>
                <a:cs typeface="Exo"/>
                <a:sym typeface="Exo"/>
              </a:rPr>
              <a:t>Prototype</a:t>
            </a:r>
            <a:endParaRPr sz="2400" b="1">
              <a:solidFill>
                <a:srgbClr val="FFFFFF"/>
              </a:solidFill>
              <a:latin typeface="Exo"/>
              <a:ea typeface="Exo"/>
              <a:cs typeface="Exo"/>
              <a:sym typeface="Exo"/>
            </a:endParaRPr>
          </a:p>
        </p:txBody>
      </p:sp>
      <p:sp>
        <p:nvSpPr>
          <p:cNvPr id="462" name="Google Shape;462;p60"/>
          <p:cNvSpPr/>
          <p:nvPr/>
        </p:nvSpPr>
        <p:spPr>
          <a:xfrm>
            <a:off x="5722616" y="1559839"/>
            <a:ext cx="3072440" cy="2023825"/>
          </a:xfrm>
          <a:prstGeom prst="chevron">
            <a:avLst>
              <a:gd name="adj" fmla="val 29853"/>
            </a:avLst>
          </a:prstGeom>
          <a:noFill/>
          <a:ln w="76200" cap="flat" cmpd="sng">
            <a:solidFill>
              <a:srgbClr val="999999"/>
            </a:solidFill>
            <a:prstDash val="solid"/>
            <a:miter lim="8000"/>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 sz="2400" b="1">
                <a:solidFill>
                  <a:srgbClr val="999999"/>
                </a:solidFill>
                <a:latin typeface="Exo"/>
                <a:ea typeface="Exo"/>
                <a:cs typeface="Exo"/>
                <a:sym typeface="Exo"/>
              </a:rPr>
              <a:t>Final Product</a:t>
            </a:r>
            <a:endParaRPr sz="2400" b="1">
              <a:solidFill>
                <a:srgbClr val="999999"/>
              </a:solidFill>
              <a:latin typeface="Exo"/>
              <a:ea typeface="Exo"/>
              <a:cs typeface="Exo"/>
              <a:sym typeface="Exo"/>
            </a:endParaRPr>
          </a:p>
        </p:txBody>
      </p:sp>
      <p:sp>
        <p:nvSpPr>
          <p:cNvPr id="463" name="Google Shape;463;p60"/>
          <p:cNvSpPr txBox="1"/>
          <p:nvPr/>
        </p:nvSpPr>
        <p:spPr>
          <a:xfrm>
            <a:off x="1676250" y="4823600"/>
            <a:ext cx="57915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67"/>
        <p:cNvGrpSpPr/>
        <p:nvPr/>
      </p:nvGrpSpPr>
      <p:grpSpPr>
        <a:xfrm>
          <a:off x="0" y="0"/>
          <a:ext cx="0" cy="0"/>
          <a:chOff x="0" y="0"/>
          <a:chExt cx="0" cy="0"/>
        </a:xfrm>
      </p:grpSpPr>
      <p:sp>
        <p:nvSpPr>
          <p:cNvPr id="468" name="Google Shape;468;p6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Brief Plan for ENSC 440</a:t>
            </a:r>
            <a:endParaRPr/>
          </a:p>
        </p:txBody>
      </p:sp>
      <p:sp>
        <p:nvSpPr>
          <p:cNvPr id="469" name="Google Shape;469;p61"/>
          <p:cNvSpPr txBox="1">
            <a:spLocks noGrp="1"/>
          </p:cNvSpPr>
          <p:nvPr>
            <p:ph type="body" idx="1"/>
          </p:nvPr>
        </p:nvSpPr>
        <p:spPr>
          <a:xfrm>
            <a:off x="311700" y="1144775"/>
            <a:ext cx="8520600" cy="3669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650"/>
              <a:t>Beta Prototype</a:t>
            </a:r>
            <a:endParaRPr sz="1650"/>
          </a:p>
          <a:p>
            <a:pPr marL="457200" lvl="0" indent="-333375" algn="l" rtl="0">
              <a:lnSpc>
                <a:spcPct val="115000"/>
              </a:lnSpc>
              <a:spcBef>
                <a:spcPts val="0"/>
              </a:spcBef>
              <a:spcAft>
                <a:spcPts val="0"/>
              </a:spcAft>
              <a:buSzPts val="1650"/>
              <a:buChar char="●"/>
            </a:pPr>
            <a:r>
              <a:rPr lang="en" sz="1650"/>
              <a:t>To be completed mid-semester (OCT-NOV)</a:t>
            </a:r>
            <a:endParaRPr sz="1650"/>
          </a:p>
          <a:p>
            <a:pPr marL="457200" lvl="0" indent="-333375" algn="l" rtl="0">
              <a:lnSpc>
                <a:spcPct val="115000"/>
              </a:lnSpc>
              <a:spcBef>
                <a:spcPts val="0"/>
              </a:spcBef>
              <a:spcAft>
                <a:spcPts val="0"/>
              </a:spcAft>
              <a:buSzPts val="1650"/>
              <a:buChar char="●"/>
            </a:pPr>
            <a:r>
              <a:rPr lang="en" sz="1650"/>
              <a:t>Integration of UWB</a:t>
            </a:r>
            <a:endParaRPr sz="1650"/>
          </a:p>
          <a:p>
            <a:pPr marL="457200" lvl="0" indent="-333375" algn="l" rtl="0">
              <a:lnSpc>
                <a:spcPct val="115000"/>
              </a:lnSpc>
              <a:spcBef>
                <a:spcPts val="0"/>
              </a:spcBef>
              <a:spcAft>
                <a:spcPts val="0"/>
              </a:spcAft>
              <a:buSzPts val="1650"/>
              <a:buChar char="●"/>
            </a:pPr>
            <a:r>
              <a:rPr lang="en" sz="1650"/>
              <a:t>Development of software stack</a:t>
            </a:r>
            <a:endParaRPr sz="1650"/>
          </a:p>
          <a:p>
            <a:pPr marL="457200" lvl="0" indent="-333375" algn="l" rtl="0">
              <a:lnSpc>
                <a:spcPct val="115000"/>
              </a:lnSpc>
              <a:spcBef>
                <a:spcPts val="0"/>
              </a:spcBef>
              <a:spcAft>
                <a:spcPts val="0"/>
              </a:spcAft>
              <a:buSzPts val="1650"/>
              <a:buChar char="●"/>
            </a:pPr>
            <a:r>
              <a:rPr lang="en" sz="1650"/>
              <a:t>Improve all hardware aspect to meet requirements</a:t>
            </a:r>
            <a:endParaRPr sz="1650"/>
          </a:p>
          <a:p>
            <a:pPr marL="0" lvl="0" indent="0" algn="l" rtl="0">
              <a:lnSpc>
                <a:spcPct val="115000"/>
              </a:lnSpc>
              <a:spcBef>
                <a:spcPts val="1600"/>
              </a:spcBef>
              <a:spcAft>
                <a:spcPts val="0"/>
              </a:spcAft>
              <a:buNone/>
            </a:pPr>
            <a:r>
              <a:rPr lang="en" sz="1650"/>
              <a:t>Production Ready Prototype</a:t>
            </a:r>
            <a:endParaRPr sz="1650"/>
          </a:p>
          <a:p>
            <a:pPr marL="457200" lvl="0" indent="-333375" algn="l" rtl="0">
              <a:lnSpc>
                <a:spcPct val="115000"/>
              </a:lnSpc>
              <a:spcBef>
                <a:spcPts val="0"/>
              </a:spcBef>
              <a:spcAft>
                <a:spcPts val="0"/>
              </a:spcAft>
              <a:buSzPts val="1650"/>
              <a:buChar char="●"/>
            </a:pPr>
            <a:r>
              <a:rPr lang="en" sz="1650"/>
              <a:t>To be complete by end of ENSC 440 (DEC)</a:t>
            </a:r>
            <a:endParaRPr sz="1650"/>
          </a:p>
          <a:p>
            <a:pPr marL="457200" lvl="0" indent="-333375" algn="l" rtl="0">
              <a:lnSpc>
                <a:spcPct val="115000"/>
              </a:lnSpc>
              <a:spcBef>
                <a:spcPts val="0"/>
              </a:spcBef>
              <a:spcAft>
                <a:spcPts val="0"/>
              </a:spcAft>
              <a:buSzPts val="1650"/>
              <a:buChar char="●"/>
            </a:pPr>
            <a:r>
              <a:rPr lang="en" sz="1650"/>
              <a:t>Final Version of Akriveia Beacon</a:t>
            </a:r>
            <a:endParaRPr sz="1650"/>
          </a:p>
          <a:p>
            <a:pPr marL="457200" lvl="0" indent="-333375" algn="l" rtl="0">
              <a:lnSpc>
                <a:spcPct val="115000"/>
              </a:lnSpc>
              <a:spcBef>
                <a:spcPts val="0"/>
              </a:spcBef>
              <a:spcAft>
                <a:spcPts val="0"/>
              </a:spcAft>
              <a:buSzPts val="1650"/>
              <a:buChar char="●"/>
            </a:pPr>
            <a:r>
              <a:rPr lang="en" sz="1650"/>
              <a:t>Usability testing</a:t>
            </a:r>
            <a:endParaRPr sz="1650"/>
          </a:p>
        </p:txBody>
      </p:sp>
      <p:sp>
        <p:nvSpPr>
          <p:cNvPr id="470" name="Google Shape;470;p6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49</a:t>
            </a:fld>
            <a:endParaRPr/>
          </a:p>
        </p:txBody>
      </p:sp>
      <p:sp>
        <p:nvSpPr>
          <p:cNvPr id="471" name="Google Shape;471;p61"/>
          <p:cNvSpPr txBox="1"/>
          <p:nvPr/>
        </p:nvSpPr>
        <p:spPr>
          <a:xfrm>
            <a:off x="1644450" y="4814375"/>
            <a:ext cx="58551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a:latin typeface="Exo"/>
                <a:ea typeface="Exo"/>
                <a:cs typeface="Exo"/>
                <a:sym typeface="Exo"/>
              </a:rPr>
              <a:t>Reflection</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6"/>
        <p:cNvGrpSpPr/>
        <p:nvPr/>
      </p:nvGrpSpPr>
      <p:grpSpPr>
        <a:xfrm>
          <a:off x="0" y="0"/>
          <a:ext cx="0" cy="0"/>
          <a:chOff x="0" y="0"/>
          <a:chExt cx="0" cy="0"/>
        </a:xfrm>
      </p:grpSpPr>
      <p:sp>
        <p:nvSpPr>
          <p:cNvPr id="87" name="Google Shape;87;p17"/>
          <p:cNvSpPr txBox="1">
            <a:spLocks noGrp="1"/>
          </p:cNvSpPr>
          <p:nvPr>
            <p:ph type="title"/>
          </p:nvPr>
        </p:nvSpPr>
        <p:spPr>
          <a:xfrm>
            <a:off x="311700" y="489050"/>
            <a:ext cx="29139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Background</a:t>
            </a:r>
            <a:endParaRPr/>
          </a:p>
        </p:txBody>
      </p:sp>
      <p:sp>
        <p:nvSpPr>
          <p:cNvPr id="88" name="Google Shape;88;p1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a:t>
            </a:fld>
            <a:endParaRPr/>
          </a:p>
        </p:txBody>
      </p:sp>
      <p:sp>
        <p:nvSpPr>
          <p:cNvPr id="89" name="Google Shape;89;p17"/>
          <p:cNvSpPr txBox="1"/>
          <p:nvPr/>
        </p:nvSpPr>
        <p:spPr>
          <a:xfrm>
            <a:off x="1683300" y="4802375"/>
            <a:ext cx="58302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b="1" u="sng">
                <a:solidFill>
                  <a:srgbClr val="C00000"/>
                </a:solidFill>
                <a:latin typeface="Exo"/>
                <a:ea typeface="Exo"/>
                <a:cs typeface="Exo"/>
                <a:sym typeface="Exo"/>
              </a:rPr>
              <a:t>Introduction</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Market Analysis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
        <p:nvSpPr>
          <p:cNvPr id="90" name="Google Shape;90;p17"/>
          <p:cNvSpPr txBox="1">
            <a:spLocks noGrp="1"/>
          </p:cNvSpPr>
          <p:nvPr>
            <p:ph type="body" idx="1"/>
          </p:nvPr>
        </p:nvSpPr>
        <p:spPr>
          <a:xfrm>
            <a:off x="311700" y="12595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Approx. 500,000 commercial buildings in Canada [1]</a:t>
            </a:r>
            <a:endParaRPr/>
          </a:p>
          <a:p>
            <a:pPr marL="457200" lvl="0" indent="-342900" algn="l" rtl="0">
              <a:lnSpc>
                <a:spcPct val="150000"/>
              </a:lnSpc>
              <a:spcBef>
                <a:spcPts val="0"/>
              </a:spcBef>
              <a:spcAft>
                <a:spcPts val="0"/>
              </a:spcAft>
              <a:buSzPts val="1800"/>
              <a:buChar char="●"/>
            </a:pPr>
            <a:r>
              <a:rPr lang="en"/>
              <a:t>Modern emergency response methods could be optimized</a:t>
            </a:r>
            <a:endParaRPr/>
          </a:p>
          <a:p>
            <a:pPr marL="914400" lvl="1" indent="-317500" algn="l" rtl="0">
              <a:lnSpc>
                <a:spcPct val="150000"/>
              </a:lnSpc>
              <a:spcBef>
                <a:spcPts val="0"/>
              </a:spcBef>
              <a:spcAft>
                <a:spcPts val="0"/>
              </a:spcAft>
              <a:buSzPts val="1400"/>
              <a:buChar char="○"/>
            </a:pPr>
            <a:r>
              <a:rPr lang="en"/>
              <a:t>Limited information on arrival</a:t>
            </a:r>
            <a:endParaRPr/>
          </a:p>
          <a:p>
            <a:pPr marL="914400" lvl="1" indent="-317500" algn="l" rtl="0">
              <a:lnSpc>
                <a:spcPct val="150000"/>
              </a:lnSpc>
              <a:spcBef>
                <a:spcPts val="0"/>
              </a:spcBef>
              <a:spcAft>
                <a:spcPts val="0"/>
              </a:spcAft>
              <a:buSzPts val="1400"/>
              <a:buChar char="○"/>
            </a:pPr>
            <a:r>
              <a:rPr lang="en"/>
              <a:t>Victim location based on witness accounts</a:t>
            </a:r>
            <a:endParaRPr/>
          </a:p>
          <a:p>
            <a:pPr marL="914400" lvl="1" indent="-317500" algn="l" rtl="0">
              <a:lnSpc>
                <a:spcPct val="200000"/>
              </a:lnSpc>
              <a:spcBef>
                <a:spcPts val="0"/>
              </a:spcBef>
              <a:spcAft>
                <a:spcPts val="0"/>
              </a:spcAft>
              <a:buSzPts val="1400"/>
              <a:buChar char="○"/>
            </a:pPr>
            <a:r>
              <a:rPr lang="en"/>
              <a:t>Unreliable and creates room for human error</a:t>
            </a:r>
            <a:endParaRPr/>
          </a:p>
          <a:p>
            <a:pPr marL="457200" lvl="0" indent="-342900" algn="l" rtl="0">
              <a:lnSpc>
                <a:spcPct val="150000"/>
              </a:lnSpc>
              <a:spcBef>
                <a:spcPts val="0"/>
              </a:spcBef>
              <a:spcAft>
                <a:spcPts val="0"/>
              </a:spcAft>
              <a:buSzPts val="1800"/>
              <a:buChar char="●"/>
            </a:pPr>
            <a:r>
              <a:rPr lang="en"/>
              <a:t>135 fire deaths per year from 2010-2014 [2]</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62"/>
          <p:cNvSpPr txBox="1">
            <a:spLocks noGrp="1"/>
          </p:cNvSpPr>
          <p:nvPr>
            <p:ph type="title"/>
          </p:nvPr>
        </p:nvSpPr>
        <p:spPr>
          <a:xfrm>
            <a:off x="311700" y="475900"/>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ENSC 440 Milestones</a:t>
            </a:r>
            <a:endParaRPr/>
          </a:p>
        </p:txBody>
      </p:sp>
      <p:sp>
        <p:nvSpPr>
          <p:cNvPr id="477" name="Google Shape;477;p6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50</a:t>
            </a:fld>
            <a:endParaRPr/>
          </a:p>
        </p:txBody>
      </p:sp>
      <p:sp>
        <p:nvSpPr>
          <p:cNvPr id="478" name="Google Shape;478;p62"/>
          <p:cNvSpPr txBox="1"/>
          <p:nvPr/>
        </p:nvSpPr>
        <p:spPr>
          <a:xfrm>
            <a:off x="1644450" y="4814375"/>
            <a:ext cx="58551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a:latin typeface="Exo"/>
                <a:ea typeface="Exo"/>
                <a:cs typeface="Exo"/>
                <a:sym typeface="Exo"/>
              </a:rPr>
              <a:t>Reflection</a:t>
            </a:r>
            <a:r>
              <a:rPr lang="en" sz="800" b="1">
                <a:solidFill>
                  <a:srgbClr val="434343"/>
                </a:solidFill>
                <a:latin typeface="Exo"/>
                <a:ea typeface="Exo"/>
                <a:cs typeface="Exo"/>
                <a:sym typeface="Exo"/>
              </a:rPr>
              <a:t> | </a:t>
            </a:r>
            <a:r>
              <a:rPr lang="en" sz="800" b="1" u="sng">
                <a:solidFill>
                  <a:srgbClr val="C00000"/>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grpSp>
        <p:nvGrpSpPr>
          <p:cNvPr id="479" name="Google Shape;479;p62"/>
          <p:cNvGrpSpPr/>
          <p:nvPr/>
        </p:nvGrpSpPr>
        <p:grpSpPr>
          <a:xfrm>
            <a:off x="340814" y="1048576"/>
            <a:ext cx="3746977" cy="3637728"/>
            <a:chOff x="876000" y="1394250"/>
            <a:chExt cx="2983025" cy="2993030"/>
          </a:xfrm>
        </p:grpSpPr>
        <p:pic>
          <p:nvPicPr>
            <p:cNvPr id="480" name="Google Shape;480;p62"/>
            <p:cNvPicPr preferRelativeResize="0"/>
            <p:nvPr/>
          </p:nvPicPr>
          <p:blipFill rotWithShape="1">
            <a:blip r:embed="rId3">
              <a:alphaModFix/>
            </a:blip>
            <a:srcRect l="3975" t="8096" r="46884"/>
            <a:stretch/>
          </p:blipFill>
          <p:spPr>
            <a:xfrm rot="5400000">
              <a:off x="949812" y="1478067"/>
              <a:ext cx="2835402" cy="2983025"/>
            </a:xfrm>
            <a:prstGeom prst="rect">
              <a:avLst/>
            </a:prstGeom>
            <a:noFill/>
            <a:ln>
              <a:noFill/>
            </a:ln>
          </p:spPr>
        </p:pic>
        <p:sp>
          <p:nvSpPr>
            <p:cNvPr id="481" name="Google Shape;481;p62"/>
            <p:cNvSpPr/>
            <p:nvPr/>
          </p:nvSpPr>
          <p:spPr>
            <a:xfrm>
              <a:off x="2415650" y="1394250"/>
              <a:ext cx="141900" cy="141900"/>
            </a:xfrm>
            <a:prstGeom prst="ellipse">
              <a:avLst/>
            </a:prstGeom>
            <a:solidFill>
              <a:srgbClr val="980000"/>
            </a:solidFill>
            <a:ln w="9525" cap="flat" cmpd="sng">
              <a:solidFill>
                <a:srgbClr val="98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980000"/>
                </a:solidFill>
              </a:endParaRPr>
            </a:p>
          </p:txBody>
        </p:sp>
        <p:cxnSp>
          <p:nvCxnSpPr>
            <p:cNvPr id="482" name="Google Shape;482;p62"/>
            <p:cNvCxnSpPr>
              <a:stCxn id="481" idx="4"/>
            </p:cNvCxnSpPr>
            <p:nvPr/>
          </p:nvCxnSpPr>
          <p:spPr>
            <a:xfrm>
              <a:off x="2486600" y="1536150"/>
              <a:ext cx="0" cy="166500"/>
            </a:xfrm>
            <a:prstGeom prst="straightConnector1">
              <a:avLst/>
            </a:prstGeom>
            <a:noFill/>
            <a:ln w="38100" cap="flat" cmpd="sng">
              <a:solidFill>
                <a:srgbClr val="980000"/>
              </a:solidFill>
              <a:prstDash val="solid"/>
              <a:round/>
              <a:headEnd type="none" w="med" len="med"/>
              <a:tailEnd type="none" w="med" len="med"/>
            </a:ln>
          </p:spPr>
        </p:cxnSp>
      </p:grpSp>
      <p:grpSp>
        <p:nvGrpSpPr>
          <p:cNvPr id="483" name="Google Shape;483;p62"/>
          <p:cNvGrpSpPr/>
          <p:nvPr/>
        </p:nvGrpSpPr>
        <p:grpSpPr>
          <a:xfrm>
            <a:off x="4483977" y="1121458"/>
            <a:ext cx="4195761" cy="3584917"/>
            <a:chOff x="4636399" y="1539975"/>
            <a:chExt cx="3436051" cy="2989175"/>
          </a:xfrm>
        </p:grpSpPr>
        <p:pic>
          <p:nvPicPr>
            <p:cNvPr id="484" name="Google Shape;484;p62"/>
            <p:cNvPicPr preferRelativeResize="0"/>
            <p:nvPr/>
          </p:nvPicPr>
          <p:blipFill rotWithShape="1">
            <a:blip r:embed="rId3">
              <a:alphaModFix/>
            </a:blip>
            <a:srcRect l="53157" t="8096" r="3824"/>
            <a:stretch/>
          </p:blipFill>
          <p:spPr>
            <a:xfrm rot="5400000">
              <a:off x="4924825" y="1251550"/>
              <a:ext cx="2859200" cy="3436051"/>
            </a:xfrm>
            <a:prstGeom prst="rect">
              <a:avLst/>
            </a:prstGeom>
            <a:noFill/>
            <a:ln>
              <a:noFill/>
            </a:ln>
          </p:spPr>
        </p:pic>
        <p:cxnSp>
          <p:nvCxnSpPr>
            <p:cNvPr id="485" name="Google Shape;485;p62"/>
            <p:cNvCxnSpPr/>
            <p:nvPr/>
          </p:nvCxnSpPr>
          <p:spPr>
            <a:xfrm>
              <a:off x="6490575" y="4306300"/>
              <a:ext cx="0" cy="166500"/>
            </a:xfrm>
            <a:prstGeom prst="straightConnector1">
              <a:avLst/>
            </a:prstGeom>
            <a:noFill/>
            <a:ln w="38100" cap="flat" cmpd="sng">
              <a:solidFill>
                <a:srgbClr val="980000"/>
              </a:solidFill>
              <a:prstDash val="solid"/>
              <a:round/>
              <a:headEnd type="none" w="med" len="med"/>
              <a:tailEnd type="none" w="med" len="med"/>
            </a:ln>
          </p:spPr>
        </p:cxnSp>
        <p:sp>
          <p:nvSpPr>
            <p:cNvPr id="486" name="Google Shape;486;p62"/>
            <p:cNvSpPr/>
            <p:nvPr/>
          </p:nvSpPr>
          <p:spPr>
            <a:xfrm>
              <a:off x="6443325" y="4303550"/>
              <a:ext cx="94500" cy="225600"/>
            </a:xfrm>
            <a:prstGeom prst="downArrow">
              <a:avLst>
                <a:gd name="adj1" fmla="val 50000"/>
                <a:gd name="adj2" fmla="val 105846"/>
              </a:avLst>
            </a:prstGeom>
            <a:solidFill>
              <a:srgbClr val="9800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90"/>
        <p:cNvGrpSpPr/>
        <p:nvPr/>
      </p:nvGrpSpPr>
      <p:grpSpPr>
        <a:xfrm>
          <a:off x="0" y="0"/>
          <a:ext cx="0" cy="0"/>
          <a:chOff x="0" y="0"/>
          <a:chExt cx="0" cy="0"/>
        </a:xfrm>
      </p:grpSpPr>
      <p:sp>
        <p:nvSpPr>
          <p:cNvPr id="491" name="Google Shape;491;p6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Summary &amp; Concluding Remarks</a:t>
            </a:r>
            <a:endParaRPr/>
          </a:p>
        </p:txBody>
      </p:sp>
      <p:sp>
        <p:nvSpPr>
          <p:cNvPr id="492" name="Google Shape;492;p63"/>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Indoor Positioning System</a:t>
            </a:r>
            <a:endParaRPr/>
          </a:p>
          <a:p>
            <a:pPr marL="914400" lvl="1" indent="-317500" algn="l" rtl="0">
              <a:spcBef>
                <a:spcPts val="0"/>
              </a:spcBef>
              <a:spcAft>
                <a:spcPts val="0"/>
              </a:spcAft>
              <a:buSzPts val="1400"/>
              <a:buChar char="○"/>
            </a:pPr>
            <a:r>
              <a:rPr lang="en"/>
              <a:t>UWB ToF vs. BLE RSSI </a:t>
            </a:r>
            <a:endParaRPr/>
          </a:p>
          <a:p>
            <a:pPr marL="914400" lvl="1" indent="-317500" algn="l" rtl="0">
              <a:spcBef>
                <a:spcPts val="0"/>
              </a:spcBef>
              <a:spcAft>
                <a:spcPts val="0"/>
              </a:spcAft>
              <a:buSzPts val="1400"/>
              <a:buChar char="○"/>
            </a:pPr>
            <a:r>
              <a:rPr lang="en"/>
              <a:t>DPU to crunch numbers</a:t>
            </a:r>
            <a:endParaRPr/>
          </a:p>
          <a:p>
            <a:pPr marL="914400" lvl="1" indent="-317500" algn="l" rtl="0">
              <a:lnSpc>
                <a:spcPct val="200000"/>
              </a:lnSpc>
              <a:spcBef>
                <a:spcPts val="0"/>
              </a:spcBef>
              <a:spcAft>
                <a:spcPts val="0"/>
              </a:spcAft>
              <a:buSzPts val="1400"/>
              <a:buChar char="○"/>
            </a:pPr>
            <a:r>
              <a:rPr lang="en"/>
              <a:t>Simplistic UI to reduce learning curve</a:t>
            </a:r>
            <a:endParaRPr/>
          </a:p>
          <a:p>
            <a:pPr marL="457200" lvl="0" indent="-342900" algn="l" rtl="0">
              <a:lnSpc>
                <a:spcPct val="150000"/>
              </a:lnSpc>
              <a:spcBef>
                <a:spcPts val="0"/>
              </a:spcBef>
              <a:spcAft>
                <a:spcPts val="0"/>
              </a:spcAft>
              <a:buSzPts val="1800"/>
              <a:buChar char="●"/>
            </a:pPr>
            <a:r>
              <a:rPr lang="en"/>
              <a:t>Increasing efficiency of search and rescue efforts</a:t>
            </a:r>
            <a:endParaRPr/>
          </a:p>
          <a:p>
            <a:pPr marL="914400" lvl="1" indent="-317500" algn="l" rtl="0">
              <a:lnSpc>
                <a:spcPct val="115000"/>
              </a:lnSpc>
              <a:spcBef>
                <a:spcPts val="0"/>
              </a:spcBef>
              <a:spcAft>
                <a:spcPts val="0"/>
              </a:spcAft>
              <a:buSzPts val="1400"/>
              <a:buChar char="○"/>
            </a:pPr>
            <a:r>
              <a:rPr lang="en"/>
              <a:t>More precise information</a:t>
            </a:r>
            <a:endParaRPr/>
          </a:p>
          <a:p>
            <a:pPr marL="914400" lvl="1" indent="-317500" algn="l" rtl="0">
              <a:lnSpc>
                <a:spcPct val="115000"/>
              </a:lnSpc>
              <a:spcBef>
                <a:spcPts val="0"/>
              </a:spcBef>
              <a:spcAft>
                <a:spcPts val="0"/>
              </a:spcAft>
              <a:buSzPts val="1400"/>
              <a:buChar char="○"/>
            </a:pPr>
            <a:r>
              <a:rPr lang="en"/>
              <a:t>Better communication abilities</a:t>
            </a:r>
            <a:endParaRPr/>
          </a:p>
          <a:p>
            <a:pPr marL="914400" lvl="1" indent="-317500" algn="l" rtl="0">
              <a:lnSpc>
                <a:spcPct val="115000"/>
              </a:lnSpc>
              <a:spcBef>
                <a:spcPts val="0"/>
              </a:spcBef>
              <a:spcAft>
                <a:spcPts val="0"/>
              </a:spcAft>
              <a:buSzPts val="1400"/>
              <a:buChar char="○"/>
            </a:pPr>
            <a:r>
              <a:rPr lang="en"/>
              <a:t>Modernizing safety in urban environments</a:t>
            </a:r>
            <a:endParaRPr/>
          </a:p>
        </p:txBody>
      </p:sp>
      <p:sp>
        <p:nvSpPr>
          <p:cNvPr id="493" name="Google Shape;493;p6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51</a:t>
            </a:fld>
            <a:endParaRPr/>
          </a:p>
        </p:txBody>
      </p:sp>
      <p:sp>
        <p:nvSpPr>
          <p:cNvPr id="494" name="Google Shape;494;p63"/>
          <p:cNvSpPr txBox="1"/>
          <p:nvPr/>
        </p:nvSpPr>
        <p:spPr>
          <a:xfrm>
            <a:off x="1644450" y="4814375"/>
            <a:ext cx="58551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a:latin typeface="Exo"/>
                <a:ea typeface="Exo"/>
                <a:cs typeface="Exo"/>
                <a:sym typeface="Exo"/>
              </a:rPr>
              <a:t>Introduction </a:t>
            </a:r>
            <a:r>
              <a:rPr lang="en" sz="800" b="1">
                <a:solidFill>
                  <a:srgbClr val="434343"/>
                </a:solidFill>
                <a:latin typeface="Exo"/>
                <a:ea typeface="Exo"/>
                <a:cs typeface="Exo"/>
                <a:sym typeface="Exo"/>
              </a:rPr>
              <a:t>| </a:t>
            </a:r>
            <a:r>
              <a:rPr lang="en" sz="800">
                <a:latin typeface="Exo"/>
                <a:ea typeface="Exo"/>
                <a:cs typeface="Exo"/>
                <a:sym typeface="Exo"/>
              </a:rPr>
              <a:t>Market Analysis</a:t>
            </a:r>
            <a:r>
              <a:rPr lang="en" sz="800" b="1">
                <a:latin typeface="Exo"/>
                <a:ea typeface="Exo"/>
                <a:cs typeface="Exo"/>
                <a:sym typeface="Exo"/>
              </a:rPr>
              <a:t> </a:t>
            </a:r>
            <a:r>
              <a:rPr lang="en" sz="800" b="1">
                <a:solidFill>
                  <a:srgbClr val="434343"/>
                </a:solidFill>
                <a:latin typeface="Exo"/>
                <a:ea typeface="Exo"/>
                <a:cs typeface="Exo"/>
                <a:sym typeface="Exo"/>
              </a:rPr>
              <a:t>|</a:t>
            </a:r>
            <a:r>
              <a:rPr lang="en" sz="800" b="1">
                <a:solidFill>
                  <a:srgbClr val="C00000"/>
                </a:solidFill>
                <a:latin typeface="Exo"/>
                <a:ea typeface="Exo"/>
                <a:cs typeface="Exo"/>
                <a:sym typeface="Exo"/>
              </a:rPr>
              <a:t> </a:t>
            </a:r>
            <a:r>
              <a:rPr lang="en" sz="800">
                <a:latin typeface="Exo"/>
                <a:ea typeface="Exo"/>
                <a:cs typeface="Exo"/>
                <a:sym typeface="Exo"/>
              </a:rPr>
              <a:t>Technical Overview </a:t>
            </a:r>
            <a:r>
              <a:rPr lang="en" sz="800" b="1">
                <a:solidFill>
                  <a:srgbClr val="434343"/>
                </a:solidFill>
                <a:latin typeface="Exo"/>
                <a:ea typeface="Exo"/>
                <a:cs typeface="Exo"/>
                <a:sym typeface="Exo"/>
              </a:rPr>
              <a:t>| </a:t>
            </a:r>
            <a:r>
              <a:rPr lang="en" sz="800">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Standards</a:t>
            </a:r>
            <a:r>
              <a:rPr lang="en" sz="800" b="1">
                <a:solidFill>
                  <a:srgbClr val="434343"/>
                </a:solidFill>
                <a:latin typeface="Exo"/>
                <a:ea typeface="Exo"/>
                <a:cs typeface="Exo"/>
                <a:sym typeface="Exo"/>
              </a:rPr>
              <a:t> | </a:t>
            </a:r>
            <a:r>
              <a:rPr lang="en" sz="800">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222222"/>
                </a:solidFill>
                <a:latin typeface="Exo"/>
                <a:ea typeface="Exo"/>
                <a:cs typeface="Exo"/>
                <a:sym typeface="Exo"/>
              </a:rPr>
              <a:t>440 Timeline </a:t>
            </a:r>
            <a:r>
              <a:rPr lang="en" sz="800" b="1">
                <a:solidFill>
                  <a:srgbClr val="434343"/>
                </a:solidFill>
                <a:latin typeface="Exo"/>
                <a:ea typeface="Exo"/>
                <a:cs typeface="Exo"/>
                <a:sym typeface="Exo"/>
              </a:rPr>
              <a:t>| </a:t>
            </a:r>
            <a:r>
              <a:rPr lang="en" sz="800" b="1" u="sng">
                <a:solidFill>
                  <a:srgbClr val="C00000"/>
                </a:solidFill>
                <a:latin typeface="Exo"/>
                <a:ea typeface="Exo"/>
                <a:cs typeface="Exo"/>
                <a:sym typeface="Exo"/>
              </a:rPr>
              <a:t>Summary</a:t>
            </a:r>
            <a:r>
              <a:rPr lang="en" sz="800">
                <a:solidFill>
                  <a:srgbClr val="434343"/>
                </a:solidFill>
                <a:latin typeface="Exo"/>
                <a:ea typeface="Exo"/>
                <a:cs typeface="Exo"/>
                <a:sym typeface="Exo"/>
              </a:rPr>
              <a:t> </a:t>
            </a:r>
            <a:endParaRPr sz="800">
              <a:latin typeface="Exo"/>
              <a:ea typeface="Exo"/>
              <a:cs typeface="Exo"/>
              <a:sym typeface="Exo"/>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98"/>
        <p:cNvGrpSpPr/>
        <p:nvPr/>
      </p:nvGrpSpPr>
      <p:grpSpPr>
        <a:xfrm>
          <a:off x="0" y="0"/>
          <a:ext cx="0" cy="0"/>
          <a:chOff x="0" y="0"/>
          <a:chExt cx="0" cy="0"/>
        </a:xfrm>
      </p:grpSpPr>
      <p:sp>
        <p:nvSpPr>
          <p:cNvPr id="499" name="Google Shape;499;p6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Acknowledgements</a:t>
            </a:r>
            <a:endParaRPr/>
          </a:p>
        </p:txBody>
      </p:sp>
      <p:sp>
        <p:nvSpPr>
          <p:cNvPr id="500" name="Google Shape;500;p64"/>
          <p:cNvSpPr txBox="1">
            <a:spLocks noGrp="1"/>
          </p:cNvSpPr>
          <p:nvPr>
            <p:ph type="body" idx="1"/>
          </p:nvPr>
        </p:nvSpPr>
        <p:spPr>
          <a:xfrm>
            <a:off x="311700" y="10685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Quick Thank you to:</a:t>
            </a:r>
            <a:endParaRPr/>
          </a:p>
          <a:p>
            <a:pPr marL="914400" lvl="0" indent="-342900" algn="l" rtl="0">
              <a:spcBef>
                <a:spcPts val="1600"/>
              </a:spcBef>
              <a:spcAft>
                <a:spcPts val="0"/>
              </a:spcAft>
              <a:buSzPts val="1800"/>
              <a:buChar char="●"/>
            </a:pPr>
            <a:r>
              <a:rPr lang="en"/>
              <a:t>Scott’s Dad (Retired Firefighter/Fire Prevention)</a:t>
            </a:r>
            <a:endParaRPr/>
          </a:p>
          <a:p>
            <a:pPr marL="914400" lvl="0" indent="-342900" algn="l" rtl="0">
              <a:spcBef>
                <a:spcPts val="1000"/>
              </a:spcBef>
              <a:spcAft>
                <a:spcPts val="0"/>
              </a:spcAft>
              <a:buSzPts val="1800"/>
              <a:buChar char="●"/>
            </a:pPr>
            <a:r>
              <a:rPr lang="en"/>
              <a:t>Ryne’s Girlfriend’s Dad (Fire Chief)</a:t>
            </a:r>
            <a:endParaRPr/>
          </a:p>
          <a:p>
            <a:pPr marL="914400" lvl="0" indent="-342900" algn="l" rtl="0">
              <a:spcBef>
                <a:spcPts val="1000"/>
              </a:spcBef>
              <a:spcAft>
                <a:spcPts val="0"/>
              </a:spcAft>
              <a:buSzPts val="1800"/>
              <a:buChar char="●"/>
            </a:pPr>
            <a:r>
              <a:rPr lang="en"/>
              <a:t>Raymond Messier (North Shore SAR)</a:t>
            </a:r>
            <a:endParaRPr/>
          </a:p>
          <a:p>
            <a:pPr marL="914400" lvl="0" indent="-342900" algn="l" rtl="0">
              <a:spcBef>
                <a:spcPts val="1000"/>
              </a:spcBef>
              <a:spcAft>
                <a:spcPts val="0"/>
              </a:spcAft>
              <a:buSzPts val="1800"/>
              <a:buChar char="●"/>
            </a:pPr>
            <a:r>
              <a:rPr lang="en"/>
              <a:t>Royce Ng (Amazon Warehouse Safety/SAR)</a:t>
            </a:r>
            <a:endParaRPr/>
          </a:p>
          <a:p>
            <a:pPr marL="914400" lvl="0" indent="-342900" algn="l" rtl="0">
              <a:spcBef>
                <a:spcPts val="1000"/>
              </a:spcBef>
              <a:spcAft>
                <a:spcPts val="0"/>
              </a:spcAft>
              <a:buSzPts val="1800"/>
              <a:buChar char="●"/>
            </a:pPr>
            <a:r>
              <a:rPr lang="en"/>
              <a:t>Andrew Rawicz</a:t>
            </a:r>
            <a:endParaRPr/>
          </a:p>
          <a:p>
            <a:pPr marL="914400" lvl="0" indent="-342900" algn="l" rtl="0">
              <a:spcBef>
                <a:spcPts val="1000"/>
              </a:spcBef>
              <a:spcAft>
                <a:spcPts val="0"/>
              </a:spcAft>
              <a:buSzPts val="1800"/>
              <a:buChar char="●"/>
            </a:pPr>
            <a:r>
              <a:rPr lang="en"/>
              <a:t>Mohammad Akbari</a:t>
            </a:r>
            <a:endParaRPr/>
          </a:p>
          <a:p>
            <a:pPr marL="914400" lvl="0" indent="-342900" algn="l" rtl="0">
              <a:spcBef>
                <a:spcPts val="1000"/>
              </a:spcBef>
              <a:spcAft>
                <a:spcPts val="1000"/>
              </a:spcAft>
              <a:buSzPts val="1800"/>
              <a:buChar char="●"/>
            </a:pPr>
            <a:r>
              <a:rPr lang="en"/>
              <a:t>Craig Scratchley</a:t>
            </a:r>
            <a:endParaRPr/>
          </a:p>
        </p:txBody>
      </p:sp>
      <p:sp>
        <p:nvSpPr>
          <p:cNvPr id="501" name="Google Shape;501;p64"/>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65"/>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Demo</a:t>
            </a:r>
            <a:endParaRPr/>
          </a:p>
        </p:txBody>
      </p:sp>
      <p:sp>
        <p:nvSpPr>
          <p:cNvPr id="507" name="Google Shape;507;p65"/>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511"/>
        <p:cNvGrpSpPr/>
        <p:nvPr/>
      </p:nvGrpSpPr>
      <p:grpSpPr>
        <a:xfrm>
          <a:off x="0" y="0"/>
          <a:ext cx="0" cy="0"/>
          <a:chOff x="0" y="0"/>
          <a:chExt cx="0" cy="0"/>
        </a:xfrm>
      </p:grpSpPr>
      <p:sp>
        <p:nvSpPr>
          <p:cNvPr id="512" name="Google Shape;512;p66"/>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Technical Design Exploration Research</a:t>
            </a:r>
            <a:endParaRPr/>
          </a:p>
        </p:txBody>
      </p:sp>
      <p:sp>
        <p:nvSpPr>
          <p:cNvPr id="513" name="Google Shape;513;p66"/>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517"/>
        <p:cNvGrpSpPr/>
        <p:nvPr/>
      </p:nvGrpSpPr>
      <p:grpSpPr>
        <a:xfrm>
          <a:off x="0" y="0"/>
          <a:ext cx="0" cy="0"/>
          <a:chOff x="0" y="0"/>
          <a:chExt cx="0" cy="0"/>
        </a:xfrm>
      </p:grpSpPr>
      <p:sp>
        <p:nvSpPr>
          <p:cNvPr id="518" name="Google Shape;518;p6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Technologies Considered</a:t>
            </a:r>
            <a:endParaRPr/>
          </a:p>
        </p:txBody>
      </p:sp>
      <p:sp>
        <p:nvSpPr>
          <p:cNvPr id="519" name="Google Shape;519;p67"/>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Ultrasonic</a:t>
            </a:r>
            <a:endParaRPr/>
          </a:p>
          <a:p>
            <a:pPr marL="457200" lvl="0" indent="-342900" algn="l" rtl="0">
              <a:lnSpc>
                <a:spcPct val="150000"/>
              </a:lnSpc>
              <a:spcBef>
                <a:spcPts val="0"/>
              </a:spcBef>
              <a:spcAft>
                <a:spcPts val="0"/>
              </a:spcAft>
              <a:buSzPts val="1800"/>
              <a:buChar char="●"/>
            </a:pPr>
            <a:r>
              <a:rPr lang="en"/>
              <a:t>Infrared</a:t>
            </a:r>
            <a:endParaRPr/>
          </a:p>
          <a:p>
            <a:pPr marL="457200" lvl="0" indent="-342900" algn="l" rtl="0">
              <a:lnSpc>
                <a:spcPct val="150000"/>
              </a:lnSpc>
              <a:spcBef>
                <a:spcPts val="0"/>
              </a:spcBef>
              <a:spcAft>
                <a:spcPts val="0"/>
              </a:spcAft>
              <a:buSzPts val="1800"/>
              <a:buChar char="●"/>
            </a:pPr>
            <a:r>
              <a:rPr lang="en"/>
              <a:t>GPS</a:t>
            </a:r>
            <a:endParaRPr/>
          </a:p>
          <a:p>
            <a:pPr marL="457200" lvl="0" indent="-342900" algn="l" rtl="0">
              <a:lnSpc>
                <a:spcPct val="150000"/>
              </a:lnSpc>
              <a:spcBef>
                <a:spcPts val="0"/>
              </a:spcBef>
              <a:spcAft>
                <a:spcPts val="0"/>
              </a:spcAft>
              <a:buSzPts val="1800"/>
              <a:buChar char="●"/>
            </a:pPr>
            <a:r>
              <a:rPr lang="en" b="1"/>
              <a:t>BlueTooth Low Energy (BLE)</a:t>
            </a:r>
            <a:endParaRPr b="1"/>
          </a:p>
          <a:p>
            <a:pPr marL="457200" lvl="0" indent="-342900" algn="l" rtl="0">
              <a:lnSpc>
                <a:spcPct val="150000"/>
              </a:lnSpc>
              <a:spcBef>
                <a:spcPts val="0"/>
              </a:spcBef>
              <a:spcAft>
                <a:spcPts val="0"/>
              </a:spcAft>
              <a:buSzPts val="1800"/>
              <a:buChar char="●"/>
            </a:pPr>
            <a:r>
              <a:rPr lang="en"/>
              <a:t>WiFi</a:t>
            </a:r>
            <a:endParaRPr/>
          </a:p>
          <a:p>
            <a:pPr marL="457200" lvl="0" indent="-342900" algn="l" rtl="0">
              <a:lnSpc>
                <a:spcPct val="150000"/>
              </a:lnSpc>
              <a:spcBef>
                <a:spcPts val="0"/>
              </a:spcBef>
              <a:spcAft>
                <a:spcPts val="0"/>
              </a:spcAft>
              <a:buSzPts val="1800"/>
              <a:buChar char="●"/>
            </a:pPr>
            <a:r>
              <a:rPr lang="en"/>
              <a:t>2.4 GHz ISM band</a:t>
            </a:r>
            <a:endParaRPr/>
          </a:p>
          <a:p>
            <a:pPr marL="457200" lvl="0" indent="-342900" algn="l" rtl="0">
              <a:lnSpc>
                <a:spcPct val="150000"/>
              </a:lnSpc>
              <a:spcBef>
                <a:spcPts val="0"/>
              </a:spcBef>
              <a:spcAft>
                <a:spcPts val="0"/>
              </a:spcAft>
              <a:buSzPts val="1800"/>
              <a:buChar char="●"/>
            </a:pPr>
            <a:r>
              <a:rPr lang="en" b="1"/>
              <a:t>Ultra-Wideband (UWB)</a:t>
            </a:r>
            <a:endParaRPr b="1"/>
          </a:p>
        </p:txBody>
      </p:sp>
      <p:sp>
        <p:nvSpPr>
          <p:cNvPr id="520" name="Google Shape;520;p6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524"/>
        <p:cNvGrpSpPr/>
        <p:nvPr/>
      </p:nvGrpSpPr>
      <p:grpSpPr>
        <a:xfrm>
          <a:off x="0" y="0"/>
          <a:ext cx="0" cy="0"/>
          <a:chOff x="0" y="0"/>
          <a:chExt cx="0" cy="0"/>
        </a:xfrm>
      </p:grpSpPr>
      <p:sp>
        <p:nvSpPr>
          <p:cNvPr id="525" name="Google Shape;525;p6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RF Ranging Techniques Considered</a:t>
            </a:r>
            <a:endParaRPr/>
          </a:p>
        </p:txBody>
      </p:sp>
      <p:sp>
        <p:nvSpPr>
          <p:cNvPr id="526" name="Google Shape;526;p68"/>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Time Difference Of Arrival (TDOA)</a:t>
            </a:r>
            <a:endParaRPr/>
          </a:p>
          <a:p>
            <a:pPr marL="457200" lvl="0" indent="-342900" algn="l" rtl="0">
              <a:lnSpc>
                <a:spcPct val="200000"/>
              </a:lnSpc>
              <a:spcBef>
                <a:spcPts val="0"/>
              </a:spcBef>
              <a:spcAft>
                <a:spcPts val="0"/>
              </a:spcAft>
              <a:buSzPts val="1800"/>
              <a:buChar char="●"/>
            </a:pPr>
            <a:r>
              <a:rPr lang="en"/>
              <a:t>Received Signal Strength Indicator (RSSI)</a:t>
            </a:r>
            <a:endParaRPr/>
          </a:p>
          <a:p>
            <a:pPr marL="457200" lvl="0" indent="0" algn="l" rtl="0">
              <a:lnSpc>
                <a:spcPct val="150000"/>
              </a:lnSpc>
              <a:spcBef>
                <a:spcPts val="1600"/>
              </a:spcBef>
              <a:spcAft>
                <a:spcPts val="0"/>
              </a:spcAft>
              <a:buNone/>
            </a:pPr>
            <a:endParaRPr/>
          </a:p>
          <a:p>
            <a:pPr marL="457200" lvl="0" indent="-342900" algn="l" rtl="0">
              <a:lnSpc>
                <a:spcPct val="200000"/>
              </a:lnSpc>
              <a:spcBef>
                <a:spcPts val="0"/>
              </a:spcBef>
              <a:spcAft>
                <a:spcPts val="0"/>
              </a:spcAft>
              <a:buSzPts val="1800"/>
              <a:buChar char="●"/>
            </a:pPr>
            <a:r>
              <a:rPr lang="en" b="1"/>
              <a:t>Time of Flight (ToF)</a:t>
            </a:r>
            <a:endParaRPr/>
          </a:p>
          <a:p>
            <a:pPr marL="0" lvl="0" indent="0" algn="l" rtl="0">
              <a:spcBef>
                <a:spcPts val="1600"/>
              </a:spcBef>
              <a:spcAft>
                <a:spcPts val="1600"/>
              </a:spcAft>
              <a:buNone/>
            </a:pPr>
            <a:endParaRPr/>
          </a:p>
        </p:txBody>
      </p:sp>
      <p:sp>
        <p:nvSpPr>
          <p:cNvPr id="527" name="Google Shape;527;p6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56</a:t>
            </a:fld>
            <a:endParaRPr/>
          </a:p>
        </p:txBody>
      </p:sp>
      <p:pic>
        <p:nvPicPr>
          <p:cNvPr id="528" name="Google Shape;528;p68"/>
          <p:cNvPicPr preferRelativeResize="0"/>
          <p:nvPr/>
        </p:nvPicPr>
        <p:blipFill rotWithShape="1">
          <a:blip r:embed="rId3">
            <a:alphaModFix/>
          </a:blip>
          <a:srcRect t="21561" b="14039"/>
          <a:stretch/>
        </p:blipFill>
        <p:spPr>
          <a:xfrm>
            <a:off x="842350" y="2393650"/>
            <a:ext cx="4694074" cy="316350"/>
          </a:xfrm>
          <a:prstGeom prst="rect">
            <a:avLst/>
          </a:prstGeom>
          <a:noFill/>
          <a:ln>
            <a:noFill/>
          </a:ln>
        </p:spPr>
      </p:pic>
      <p:pic>
        <p:nvPicPr>
          <p:cNvPr id="529" name="Google Shape;529;p68"/>
          <p:cNvPicPr preferRelativeResize="0"/>
          <p:nvPr/>
        </p:nvPicPr>
        <p:blipFill>
          <a:blip r:embed="rId4">
            <a:alphaModFix/>
          </a:blip>
          <a:stretch>
            <a:fillRect/>
          </a:stretch>
        </p:blipFill>
        <p:spPr>
          <a:xfrm>
            <a:off x="842362" y="3433825"/>
            <a:ext cx="3534220" cy="31634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6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Localization Methods Considered</a:t>
            </a:r>
            <a:endParaRPr/>
          </a:p>
        </p:txBody>
      </p:sp>
      <p:sp>
        <p:nvSpPr>
          <p:cNvPr id="535" name="Google Shape;535;p69"/>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Triangulation</a:t>
            </a:r>
            <a:endParaRPr/>
          </a:p>
          <a:p>
            <a:pPr marL="457200" lvl="0" indent="-342900" algn="l" rtl="0">
              <a:lnSpc>
                <a:spcPct val="200000"/>
              </a:lnSpc>
              <a:spcBef>
                <a:spcPts val="0"/>
              </a:spcBef>
              <a:spcAft>
                <a:spcPts val="0"/>
              </a:spcAft>
              <a:buSzPts val="1800"/>
              <a:buChar char="●"/>
            </a:pPr>
            <a:r>
              <a:rPr lang="en"/>
              <a:t>2D Trilateration</a:t>
            </a:r>
            <a:endParaRPr/>
          </a:p>
          <a:p>
            <a:pPr marL="457200" lvl="0" indent="-342900" algn="l" rtl="0">
              <a:lnSpc>
                <a:spcPct val="200000"/>
              </a:lnSpc>
              <a:spcBef>
                <a:spcPts val="0"/>
              </a:spcBef>
              <a:spcAft>
                <a:spcPts val="0"/>
              </a:spcAft>
              <a:buSzPts val="1800"/>
              <a:buChar char="●"/>
            </a:pPr>
            <a:r>
              <a:rPr lang="en"/>
              <a:t>3D Trilateration </a:t>
            </a:r>
            <a:endParaRPr/>
          </a:p>
          <a:p>
            <a:pPr marL="457200" lvl="0" indent="-342900" algn="l" rtl="0">
              <a:lnSpc>
                <a:spcPct val="200000"/>
              </a:lnSpc>
              <a:spcBef>
                <a:spcPts val="0"/>
              </a:spcBef>
              <a:spcAft>
                <a:spcPts val="0"/>
              </a:spcAft>
              <a:buSzPts val="1800"/>
              <a:buChar char="●"/>
            </a:pPr>
            <a:r>
              <a:rPr lang="en"/>
              <a:t>Multilateration</a:t>
            </a:r>
            <a:endParaRPr/>
          </a:p>
          <a:p>
            <a:pPr marL="0" lvl="0" indent="0" algn="l" rtl="0">
              <a:spcBef>
                <a:spcPts val="1600"/>
              </a:spcBef>
              <a:spcAft>
                <a:spcPts val="1600"/>
              </a:spcAft>
              <a:buNone/>
            </a:pPr>
            <a:endParaRPr/>
          </a:p>
        </p:txBody>
      </p:sp>
      <p:sp>
        <p:nvSpPr>
          <p:cNvPr id="536" name="Google Shape;536;p6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Trilateration Cases</a:t>
            </a:r>
            <a:endParaRPr/>
          </a:p>
        </p:txBody>
      </p:sp>
      <p:sp>
        <p:nvSpPr>
          <p:cNvPr id="542" name="Google Shape;542;p7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58</a:t>
            </a:fld>
            <a:endParaRPr/>
          </a:p>
        </p:txBody>
      </p:sp>
      <p:pic>
        <p:nvPicPr>
          <p:cNvPr id="543" name="Google Shape;543;p70"/>
          <p:cNvPicPr preferRelativeResize="0"/>
          <p:nvPr/>
        </p:nvPicPr>
        <p:blipFill>
          <a:blip r:embed="rId3">
            <a:alphaModFix/>
          </a:blip>
          <a:stretch>
            <a:fillRect/>
          </a:stretch>
        </p:blipFill>
        <p:spPr>
          <a:xfrm>
            <a:off x="544125" y="3165225"/>
            <a:ext cx="2486049" cy="1828800"/>
          </a:xfrm>
          <a:prstGeom prst="rect">
            <a:avLst/>
          </a:prstGeom>
          <a:noFill/>
          <a:ln>
            <a:noFill/>
          </a:ln>
        </p:spPr>
      </p:pic>
      <p:pic>
        <p:nvPicPr>
          <p:cNvPr id="544" name="Google Shape;544;p70"/>
          <p:cNvPicPr preferRelativeResize="0"/>
          <p:nvPr/>
        </p:nvPicPr>
        <p:blipFill>
          <a:blip r:embed="rId4">
            <a:alphaModFix/>
          </a:blip>
          <a:stretch>
            <a:fillRect/>
          </a:stretch>
        </p:blipFill>
        <p:spPr>
          <a:xfrm>
            <a:off x="624675" y="1110825"/>
            <a:ext cx="2357075" cy="1828800"/>
          </a:xfrm>
          <a:prstGeom prst="rect">
            <a:avLst/>
          </a:prstGeom>
          <a:noFill/>
          <a:ln>
            <a:noFill/>
          </a:ln>
        </p:spPr>
      </p:pic>
      <p:pic>
        <p:nvPicPr>
          <p:cNvPr id="545" name="Google Shape;545;p70"/>
          <p:cNvPicPr preferRelativeResize="0"/>
          <p:nvPr/>
        </p:nvPicPr>
        <p:blipFill>
          <a:blip r:embed="rId5">
            <a:alphaModFix/>
          </a:blip>
          <a:stretch>
            <a:fillRect/>
          </a:stretch>
        </p:blipFill>
        <p:spPr>
          <a:xfrm>
            <a:off x="4914802" y="1123100"/>
            <a:ext cx="2232899" cy="1828800"/>
          </a:xfrm>
          <a:prstGeom prst="rect">
            <a:avLst/>
          </a:prstGeom>
          <a:noFill/>
          <a:ln>
            <a:noFill/>
          </a:ln>
        </p:spPr>
      </p:pic>
      <p:pic>
        <p:nvPicPr>
          <p:cNvPr id="546" name="Google Shape;546;p70"/>
          <p:cNvPicPr preferRelativeResize="0"/>
          <p:nvPr/>
        </p:nvPicPr>
        <p:blipFill>
          <a:blip r:embed="rId6">
            <a:alphaModFix/>
          </a:blip>
          <a:stretch>
            <a:fillRect/>
          </a:stretch>
        </p:blipFill>
        <p:spPr>
          <a:xfrm>
            <a:off x="5067200" y="3014799"/>
            <a:ext cx="2172475" cy="2035151"/>
          </a:xfrm>
          <a:prstGeom prst="rect">
            <a:avLst/>
          </a:prstGeom>
          <a:noFill/>
          <a:ln>
            <a:noFill/>
          </a:ln>
        </p:spPr>
      </p:pic>
      <p:sp>
        <p:nvSpPr>
          <p:cNvPr id="547" name="Google Shape;547;p70"/>
          <p:cNvSpPr txBox="1"/>
          <p:nvPr/>
        </p:nvSpPr>
        <p:spPr>
          <a:xfrm>
            <a:off x="2481975" y="2666025"/>
            <a:ext cx="17667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Intersection Point</a:t>
            </a:r>
            <a:endParaRPr>
              <a:latin typeface="Exo"/>
              <a:ea typeface="Exo"/>
              <a:cs typeface="Exo"/>
              <a:sym typeface="Exo"/>
            </a:endParaRPr>
          </a:p>
        </p:txBody>
      </p:sp>
      <p:sp>
        <p:nvSpPr>
          <p:cNvPr id="548" name="Google Shape;548;p70"/>
          <p:cNvSpPr txBox="1"/>
          <p:nvPr/>
        </p:nvSpPr>
        <p:spPr>
          <a:xfrm>
            <a:off x="6951750" y="2666025"/>
            <a:ext cx="17667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Intersection Area</a:t>
            </a:r>
            <a:endParaRPr>
              <a:latin typeface="Exo"/>
              <a:ea typeface="Exo"/>
              <a:cs typeface="Exo"/>
              <a:sym typeface="Exo"/>
            </a:endParaRPr>
          </a:p>
        </p:txBody>
      </p:sp>
      <p:sp>
        <p:nvSpPr>
          <p:cNvPr id="549" name="Google Shape;549;p70"/>
          <p:cNvSpPr txBox="1"/>
          <p:nvPr/>
        </p:nvSpPr>
        <p:spPr>
          <a:xfrm>
            <a:off x="2481975" y="4619025"/>
            <a:ext cx="1766700" cy="375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Partial Intersection</a:t>
            </a:r>
            <a:endParaRPr>
              <a:latin typeface="Exo"/>
              <a:ea typeface="Exo"/>
              <a:cs typeface="Exo"/>
              <a:sym typeface="Exo"/>
            </a:endParaRPr>
          </a:p>
        </p:txBody>
      </p:sp>
      <p:sp>
        <p:nvSpPr>
          <p:cNvPr id="550" name="Google Shape;550;p70"/>
          <p:cNvSpPr txBox="1"/>
          <p:nvPr/>
        </p:nvSpPr>
        <p:spPr>
          <a:xfrm>
            <a:off x="6951750" y="4641225"/>
            <a:ext cx="1766700" cy="333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a:latin typeface="Exo"/>
                <a:ea typeface="Exo"/>
                <a:cs typeface="Exo"/>
                <a:sym typeface="Exo"/>
              </a:rPr>
              <a:t>No Intersection</a:t>
            </a:r>
            <a:endParaRPr>
              <a:latin typeface="Exo"/>
              <a:ea typeface="Exo"/>
              <a:cs typeface="Exo"/>
              <a:sym typeface="Ex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RSSI Optimization Methods</a:t>
            </a:r>
            <a:endParaRPr/>
          </a:p>
        </p:txBody>
      </p:sp>
      <p:sp>
        <p:nvSpPr>
          <p:cNvPr id="556" name="Google Shape;556;p71"/>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Value Averaging</a:t>
            </a:r>
            <a:endParaRPr/>
          </a:p>
          <a:p>
            <a:pPr marL="457200" lvl="0" indent="-342900" algn="l" rtl="0">
              <a:lnSpc>
                <a:spcPct val="200000"/>
              </a:lnSpc>
              <a:spcBef>
                <a:spcPts val="0"/>
              </a:spcBef>
              <a:spcAft>
                <a:spcPts val="0"/>
              </a:spcAft>
              <a:buSzPts val="1800"/>
              <a:buChar char="●"/>
            </a:pPr>
            <a:r>
              <a:rPr lang="en" b="1"/>
              <a:t>Rolling Averaging buffer</a:t>
            </a:r>
            <a:endParaRPr b="1"/>
          </a:p>
          <a:p>
            <a:pPr marL="457200" lvl="0" indent="-342900" algn="l" rtl="0">
              <a:lnSpc>
                <a:spcPct val="200000"/>
              </a:lnSpc>
              <a:spcBef>
                <a:spcPts val="0"/>
              </a:spcBef>
              <a:spcAft>
                <a:spcPts val="0"/>
              </a:spcAft>
              <a:buSzPts val="1800"/>
              <a:buChar char="●"/>
            </a:pPr>
            <a:r>
              <a:rPr lang="en"/>
              <a:t>Particle filter</a:t>
            </a:r>
            <a:endParaRPr/>
          </a:p>
          <a:p>
            <a:pPr marL="457200" lvl="0" indent="-342900" algn="l" rtl="0">
              <a:lnSpc>
                <a:spcPct val="200000"/>
              </a:lnSpc>
              <a:spcBef>
                <a:spcPts val="0"/>
              </a:spcBef>
              <a:spcAft>
                <a:spcPts val="0"/>
              </a:spcAft>
              <a:buSzPts val="1800"/>
              <a:buChar char="●"/>
            </a:pPr>
            <a:r>
              <a:rPr lang="en"/>
              <a:t>Swarm optimization</a:t>
            </a:r>
            <a:endParaRPr/>
          </a:p>
          <a:p>
            <a:pPr marL="457200" lvl="0" indent="-342900" algn="l" rtl="0">
              <a:lnSpc>
                <a:spcPct val="200000"/>
              </a:lnSpc>
              <a:spcBef>
                <a:spcPts val="0"/>
              </a:spcBef>
              <a:spcAft>
                <a:spcPts val="0"/>
              </a:spcAft>
              <a:buSzPts val="1800"/>
              <a:buChar char="●"/>
            </a:pPr>
            <a:r>
              <a:rPr lang="en"/>
              <a:t>Monte carlo Methods</a:t>
            </a:r>
            <a:endParaRPr/>
          </a:p>
          <a:p>
            <a:pPr marL="457200" lvl="0" indent="-342900" algn="l" rtl="0">
              <a:lnSpc>
                <a:spcPct val="200000"/>
              </a:lnSpc>
              <a:spcBef>
                <a:spcPts val="0"/>
              </a:spcBef>
              <a:spcAft>
                <a:spcPts val="0"/>
              </a:spcAft>
              <a:buSzPts val="1800"/>
              <a:buChar char="●"/>
            </a:pPr>
            <a:r>
              <a:rPr lang="en"/>
              <a:t>Finite Impulse Response (FIR) filter</a:t>
            </a:r>
            <a:endParaRPr/>
          </a:p>
          <a:p>
            <a:pPr marL="0" lvl="0" indent="0" algn="l" rtl="0">
              <a:spcBef>
                <a:spcPts val="1600"/>
              </a:spcBef>
              <a:spcAft>
                <a:spcPts val="1600"/>
              </a:spcAft>
              <a:buNone/>
            </a:pPr>
            <a:endParaRPr/>
          </a:p>
        </p:txBody>
      </p:sp>
      <p:sp>
        <p:nvSpPr>
          <p:cNvPr id="557" name="Google Shape;557;p7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4"/>
        <p:cNvGrpSpPr/>
        <p:nvPr/>
      </p:nvGrpSpPr>
      <p:grpSpPr>
        <a:xfrm>
          <a:off x="0" y="0"/>
          <a:ext cx="0" cy="0"/>
          <a:chOff x="0" y="0"/>
          <a:chExt cx="0" cy="0"/>
        </a:xfrm>
      </p:grpSpPr>
      <p:sp>
        <p:nvSpPr>
          <p:cNvPr id="95" name="Google Shape;95;p18"/>
          <p:cNvSpPr txBox="1">
            <a:spLocks noGrp="1"/>
          </p:cNvSpPr>
          <p:nvPr>
            <p:ph type="title"/>
          </p:nvPr>
        </p:nvSpPr>
        <p:spPr>
          <a:xfrm>
            <a:off x="311700" y="457350"/>
            <a:ext cx="2341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Motivation</a:t>
            </a:r>
            <a:endParaRPr/>
          </a:p>
        </p:txBody>
      </p:sp>
      <p:sp>
        <p:nvSpPr>
          <p:cNvPr id="96" name="Google Shape;96;p18"/>
          <p:cNvSpPr txBox="1">
            <a:spLocks noGrp="1"/>
          </p:cNvSpPr>
          <p:nvPr>
            <p:ph type="body" idx="1"/>
          </p:nvPr>
        </p:nvSpPr>
        <p:spPr>
          <a:xfrm>
            <a:off x="311700" y="1135350"/>
            <a:ext cx="8520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Modernize safety in urban/industrial environments</a:t>
            </a:r>
            <a:endParaRPr/>
          </a:p>
          <a:p>
            <a:pPr marL="914400" lvl="1" indent="-317500" algn="l" rtl="0">
              <a:lnSpc>
                <a:spcPct val="150000"/>
              </a:lnSpc>
              <a:spcBef>
                <a:spcPts val="0"/>
              </a:spcBef>
              <a:spcAft>
                <a:spcPts val="0"/>
              </a:spcAft>
              <a:buSzPts val="1400"/>
              <a:buChar char="○"/>
            </a:pPr>
            <a:r>
              <a:rPr lang="en"/>
              <a:t>More buildings &amp; people in small areas</a:t>
            </a:r>
            <a:endParaRPr/>
          </a:p>
          <a:p>
            <a:pPr marL="914400" lvl="1" indent="-317500" algn="l" rtl="0">
              <a:lnSpc>
                <a:spcPct val="150000"/>
              </a:lnSpc>
              <a:spcBef>
                <a:spcPts val="0"/>
              </a:spcBef>
              <a:spcAft>
                <a:spcPts val="0"/>
              </a:spcAft>
              <a:buSzPts val="1400"/>
              <a:buChar char="○"/>
            </a:pPr>
            <a:r>
              <a:rPr lang="en"/>
              <a:t>Access to these areas more difficult</a:t>
            </a:r>
            <a:endParaRPr/>
          </a:p>
          <a:p>
            <a:pPr marL="914400" lvl="1" indent="-317500" algn="l" rtl="0">
              <a:lnSpc>
                <a:spcPct val="200000"/>
              </a:lnSpc>
              <a:spcBef>
                <a:spcPts val="0"/>
              </a:spcBef>
              <a:spcAft>
                <a:spcPts val="0"/>
              </a:spcAft>
              <a:buSzPts val="1400"/>
              <a:buChar char="○"/>
            </a:pPr>
            <a:r>
              <a:rPr lang="en"/>
              <a:t>What happens when disaster strikes?</a:t>
            </a:r>
            <a:endParaRPr/>
          </a:p>
          <a:p>
            <a:pPr marL="457200" lvl="0" indent="-342900" algn="l" rtl="0">
              <a:lnSpc>
                <a:spcPct val="150000"/>
              </a:lnSpc>
              <a:spcBef>
                <a:spcPts val="0"/>
              </a:spcBef>
              <a:spcAft>
                <a:spcPts val="0"/>
              </a:spcAft>
              <a:buSzPts val="1800"/>
              <a:buChar char="●"/>
            </a:pPr>
            <a:r>
              <a:rPr lang="en"/>
              <a:t>Increase efficiency of emergency response teams</a:t>
            </a:r>
            <a:endParaRPr/>
          </a:p>
          <a:p>
            <a:pPr marL="914400" lvl="1" indent="-317500" algn="l" rtl="0">
              <a:lnSpc>
                <a:spcPct val="150000"/>
              </a:lnSpc>
              <a:spcBef>
                <a:spcPts val="0"/>
              </a:spcBef>
              <a:spcAft>
                <a:spcPts val="0"/>
              </a:spcAft>
              <a:buSzPts val="1400"/>
              <a:buChar char="○"/>
            </a:pPr>
            <a:r>
              <a:rPr lang="en"/>
              <a:t>More information</a:t>
            </a:r>
            <a:endParaRPr/>
          </a:p>
          <a:p>
            <a:pPr marL="914400" lvl="1" indent="-317500" algn="l" rtl="0">
              <a:lnSpc>
                <a:spcPct val="150000"/>
              </a:lnSpc>
              <a:spcBef>
                <a:spcPts val="0"/>
              </a:spcBef>
              <a:spcAft>
                <a:spcPts val="0"/>
              </a:spcAft>
              <a:buSzPts val="1400"/>
              <a:buChar char="○"/>
            </a:pPr>
            <a:r>
              <a:rPr lang="en"/>
              <a:t>On-the-fly changes</a:t>
            </a:r>
            <a:endParaRPr/>
          </a:p>
          <a:p>
            <a:pPr marL="914400" lvl="1" indent="-317500" algn="l" rtl="0">
              <a:lnSpc>
                <a:spcPct val="150000"/>
              </a:lnSpc>
              <a:spcBef>
                <a:spcPts val="0"/>
              </a:spcBef>
              <a:spcAft>
                <a:spcPts val="0"/>
              </a:spcAft>
              <a:buSzPts val="1400"/>
              <a:buChar char="○"/>
            </a:pPr>
            <a:r>
              <a:rPr lang="en"/>
              <a:t>Limit human error</a:t>
            </a:r>
            <a:endParaRPr/>
          </a:p>
          <a:p>
            <a:pPr marL="914400" lvl="1" indent="-317500" algn="l" rtl="0">
              <a:lnSpc>
                <a:spcPct val="150000"/>
              </a:lnSpc>
              <a:spcBef>
                <a:spcPts val="0"/>
              </a:spcBef>
              <a:spcAft>
                <a:spcPts val="0"/>
              </a:spcAft>
              <a:buSzPts val="1400"/>
              <a:buChar char="○"/>
            </a:pPr>
            <a:r>
              <a:rPr lang="en"/>
              <a:t>Safer for first responders</a:t>
            </a:r>
            <a:endParaRPr/>
          </a:p>
        </p:txBody>
      </p:sp>
      <p:sp>
        <p:nvSpPr>
          <p:cNvPr id="97" name="Google Shape;97;p1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a:t>
            </a:fld>
            <a:endParaRPr/>
          </a:p>
        </p:txBody>
      </p:sp>
      <p:sp>
        <p:nvSpPr>
          <p:cNvPr id="98" name="Google Shape;98;p18"/>
          <p:cNvSpPr txBox="1"/>
          <p:nvPr/>
        </p:nvSpPr>
        <p:spPr>
          <a:xfrm>
            <a:off x="1683300" y="4802375"/>
            <a:ext cx="58800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b="1" u="sng">
                <a:solidFill>
                  <a:srgbClr val="C00000"/>
                </a:solidFill>
                <a:latin typeface="Exo"/>
                <a:ea typeface="Exo"/>
                <a:cs typeface="Exo"/>
                <a:sym typeface="Exo"/>
              </a:rPr>
              <a:t>Introduction</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Market Analysis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61"/>
        <p:cNvGrpSpPr/>
        <p:nvPr/>
      </p:nvGrpSpPr>
      <p:grpSpPr>
        <a:xfrm>
          <a:off x="0" y="0"/>
          <a:ext cx="0" cy="0"/>
          <a:chOff x="0" y="0"/>
          <a:chExt cx="0" cy="0"/>
        </a:xfrm>
      </p:grpSpPr>
      <p:sp>
        <p:nvSpPr>
          <p:cNvPr id="562" name="Google Shape;562;p72"/>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Questions?</a:t>
            </a:r>
            <a:endParaRPr/>
          </a:p>
        </p:txBody>
      </p:sp>
      <p:sp>
        <p:nvSpPr>
          <p:cNvPr id="563" name="Google Shape;563;p72"/>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67"/>
        <p:cNvGrpSpPr/>
        <p:nvPr/>
      </p:nvGrpSpPr>
      <p:grpSpPr>
        <a:xfrm>
          <a:off x="0" y="0"/>
          <a:ext cx="0" cy="0"/>
          <a:chOff x="0" y="0"/>
          <a:chExt cx="0" cy="0"/>
        </a:xfrm>
      </p:grpSpPr>
      <p:sp>
        <p:nvSpPr>
          <p:cNvPr id="568" name="Google Shape;568;p73"/>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References</a:t>
            </a:r>
            <a:endParaRPr/>
          </a:p>
        </p:txBody>
      </p:sp>
      <p:sp>
        <p:nvSpPr>
          <p:cNvPr id="569" name="Google Shape;569;p73"/>
          <p:cNvSpPr txBox="1">
            <a:spLocks noGrp="1"/>
          </p:cNvSpPr>
          <p:nvPr>
            <p:ph type="body" idx="1"/>
          </p:nvPr>
        </p:nvSpPr>
        <p:spPr>
          <a:xfrm>
            <a:off x="311700" y="992375"/>
            <a:ext cx="8520600" cy="3416400"/>
          </a:xfrm>
          <a:prstGeom prst="rect">
            <a:avLst/>
          </a:prstGeom>
        </p:spPr>
        <p:txBody>
          <a:bodyPr spcFirstLastPara="1" wrap="square" lIns="91425" tIns="91425" rIns="91425" bIns="91425" anchor="t" anchorCtr="0">
            <a:noAutofit/>
          </a:bodyPr>
          <a:lstStyle/>
          <a:p>
            <a:pPr marL="228600" lvl="0" indent="-127000" algn="l" rtl="0">
              <a:spcBef>
                <a:spcPts val="0"/>
              </a:spcBef>
              <a:spcAft>
                <a:spcPts val="0"/>
              </a:spcAft>
              <a:buClr>
                <a:srgbClr val="000000"/>
              </a:buClr>
              <a:buSzPts val="1100"/>
              <a:buAutoNum type="arabicPeriod"/>
            </a:pPr>
            <a:r>
              <a:rPr lang="en" sz="1100">
                <a:solidFill>
                  <a:srgbClr val="000000"/>
                </a:solidFill>
              </a:rPr>
              <a:t>Statistics Canada. Survey of Commercial and Institutional Energy Use, 2014. [online] Available at: https://www150.statcan.gc.ca/n1/daily-quotidien/160916/dq160916c-eng.htm [Accessed 26 July. 2019].</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Statistics Canada, "Fire-related deaths and persons injured, by type of structure", </a:t>
            </a:r>
            <a:r>
              <a:rPr lang="en" sz="1100" i="1">
                <a:solidFill>
                  <a:srgbClr val="000000"/>
                </a:solidFill>
              </a:rPr>
              <a:t>Www150.statcan.gc.ca</a:t>
            </a:r>
            <a:r>
              <a:rPr lang="en" sz="1100">
                <a:solidFill>
                  <a:srgbClr val="000000"/>
                </a:solidFill>
              </a:rPr>
              <a:t>, 2019. [Online]. Available: https://www150.statcan.gc.ca/t1/tbl1/en/tv.action?pid=3510019501. [Accessed: 26- July- 2019].</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S. A.-H. M. A.-A. A. Alarifi A. Al-Salman M. Alsalem A. Alnafessah and H. Al-Khalifa. (2016) Ultra wideband indoor positioning technologies: Analysis and recent advances. [Online] Available: https://www.ncbi.nlm.nih.gov/pmc/articles/PMC4883398/pdf/ sensors-16-00707.pdf.[Accessed:14-Jun-2019]</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BusinessWire. (2017) Elbit systems, general dynamics corporation, honeywell, leonardo ... - research and markets. [Online]. Available: [Online].Available:</a:t>
            </a:r>
            <a:r>
              <a:rPr lang="en" sz="1100">
                <a:solidFill>
                  <a:srgbClr val="000000"/>
                </a:solidFill>
                <a:uFill>
                  <a:noFill/>
                </a:uFill>
                <a:hlinkClick r:id="rId3"/>
              </a:rPr>
              <a:t>https://www.businesswire.com/news/home/20170901005591/en/</a:t>
            </a:r>
            <a:r>
              <a:rPr lang="en" sz="1100">
                <a:solidFill>
                  <a:srgbClr val="000000"/>
                </a:solidFill>
              </a:rPr>
              <a:t> Search-Rescue-SAR-Equipment-Market---Forecast.[Accessed:14-Jun-2019] </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Reuters. (2018) Indoor location market 2018 global trends, market share, industry size, growth, opportunities and forecast to 2023. [Online]. Available: [Online].Available:https: //www.reuters.com/brandfeatures/venture-capital/article?id=50849.[Accessed:14-Jun-2019]</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https://github.com/rust-lang/rust</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https://github.com/espressif/arduino-esp32/blob/master/LICENSE.md</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https://github.com/actix/actix</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https://github.com/actix/actix-web</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https://github.com/DenisKolodin/yew</a:t>
            </a:r>
            <a:endParaRPr sz="1100">
              <a:solidFill>
                <a:srgbClr val="000000"/>
              </a:solidFill>
            </a:endParaRPr>
          </a:p>
          <a:p>
            <a:pPr marL="228600" lvl="0" indent="-127000" algn="l" rtl="0">
              <a:spcBef>
                <a:spcPts val="0"/>
              </a:spcBef>
              <a:spcAft>
                <a:spcPts val="0"/>
              </a:spcAft>
              <a:buClr>
                <a:srgbClr val="000000"/>
              </a:buClr>
              <a:buSzPts val="1100"/>
              <a:buAutoNum type="arabicPeriod"/>
            </a:pPr>
            <a:r>
              <a:rPr lang="en" sz="1100">
                <a:solidFill>
                  <a:srgbClr val="000000"/>
                </a:solidFill>
              </a:rPr>
              <a:t>https://en.wikipedia.org/wiki/GNU_Compiler_Collection</a:t>
            </a:r>
            <a:endParaRPr sz="1100">
              <a:solidFill>
                <a:srgbClr val="000000"/>
              </a:solidFill>
            </a:endParaRPr>
          </a:p>
        </p:txBody>
      </p:sp>
      <p:sp>
        <p:nvSpPr>
          <p:cNvPr id="570" name="Google Shape;570;p73"/>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74"/>
        <p:cNvGrpSpPr/>
        <p:nvPr/>
      </p:nvGrpSpPr>
      <p:grpSpPr>
        <a:xfrm>
          <a:off x="0" y="0"/>
          <a:ext cx="0" cy="0"/>
          <a:chOff x="0" y="0"/>
          <a:chExt cx="0" cy="0"/>
        </a:xfrm>
      </p:grpSpPr>
      <p:sp>
        <p:nvSpPr>
          <p:cNvPr id="575" name="Google Shape;575;p74"/>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Backup Slides</a:t>
            </a:r>
            <a:endParaRPr/>
          </a:p>
        </p:txBody>
      </p:sp>
      <p:sp>
        <p:nvSpPr>
          <p:cNvPr id="576" name="Google Shape;576;p74"/>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80"/>
        <p:cNvGrpSpPr/>
        <p:nvPr/>
      </p:nvGrpSpPr>
      <p:grpSpPr>
        <a:xfrm>
          <a:off x="0" y="0"/>
          <a:ext cx="0" cy="0"/>
          <a:chOff x="0" y="0"/>
          <a:chExt cx="0" cy="0"/>
        </a:xfrm>
      </p:grpSpPr>
      <p:sp>
        <p:nvSpPr>
          <p:cNvPr id="581" name="Google Shape;581;p7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System Block Diagram</a:t>
            </a:r>
            <a:endParaRPr/>
          </a:p>
        </p:txBody>
      </p:sp>
      <p:sp>
        <p:nvSpPr>
          <p:cNvPr id="582" name="Google Shape;582;p75"/>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63</a:t>
            </a:fld>
            <a:endParaRPr/>
          </a:p>
        </p:txBody>
      </p:sp>
      <p:pic>
        <p:nvPicPr>
          <p:cNvPr id="583" name="Google Shape;583;p75"/>
          <p:cNvPicPr preferRelativeResize="0"/>
          <p:nvPr/>
        </p:nvPicPr>
        <p:blipFill>
          <a:blip r:embed="rId3">
            <a:alphaModFix/>
          </a:blip>
          <a:stretch>
            <a:fillRect/>
          </a:stretch>
        </p:blipFill>
        <p:spPr>
          <a:xfrm>
            <a:off x="786625" y="1380250"/>
            <a:ext cx="7570751" cy="3411475"/>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87"/>
        <p:cNvGrpSpPr/>
        <p:nvPr/>
      </p:nvGrpSpPr>
      <p:grpSpPr>
        <a:xfrm>
          <a:off x="0" y="0"/>
          <a:ext cx="0" cy="0"/>
          <a:chOff x="0" y="0"/>
          <a:chExt cx="0" cy="0"/>
        </a:xfrm>
      </p:grpSpPr>
      <p:sp>
        <p:nvSpPr>
          <p:cNvPr id="588" name="Google Shape;588;p7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DPU - Raspberry Pi 3 B+</a:t>
            </a:r>
            <a:endParaRPr/>
          </a:p>
        </p:txBody>
      </p:sp>
      <p:sp>
        <p:nvSpPr>
          <p:cNvPr id="589" name="Google Shape;589;p76"/>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64</a:t>
            </a:fld>
            <a:endParaRPr/>
          </a:p>
        </p:txBody>
      </p:sp>
      <p:pic>
        <p:nvPicPr>
          <p:cNvPr id="590" name="Google Shape;590;p76"/>
          <p:cNvPicPr preferRelativeResize="0"/>
          <p:nvPr/>
        </p:nvPicPr>
        <p:blipFill>
          <a:blip r:embed="rId3">
            <a:alphaModFix/>
          </a:blip>
          <a:stretch>
            <a:fillRect/>
          </a:stretch>
        </p:blipFill>
        <p:spPr>
          <a:xfrm>
            <a:off x="4572000" y="1140250"/>
            <a:ext cx="4267200" cy="3425428"/>
          </a:xfrm>
          <a:prstGeom prst="rect">
            <a:avLst/>
          </a:prstGeom>
          <a:noFill/>
          <a:ln>
            <a:noFill/>
          </a:ln>
        </p:spPr>
      </p:pic>
      <p:sp>
        <p:nvSpPr>
          <p:cNvPr id="591" name="Google Shape;591;p76"/>
          <p:cNvSpPr txBox="1">
            <a:spLocks noGrp="1"/>
          </p:cNvSpPr>
          <p:nvPr>
            <p:ph type="body" idx="1"/>
          </p:nvPr>
        </p:nvSpPr>
        <p:spPr>
          <a:xfrm>
            <a:off x="311700" y="1144775"/>
            <a:ext cx="4842600" cy="34164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SzPts val="1800"/>
              <a:buChar char="●"/>
            </a:pPr>
            <a:r>
              <a:rPr lang="en"/>
              <a:t>Arm Cortex-A53 Quad-core processor</a:t>
            </a:r>
            <a:endParaRPr/>
          </a:p>
          <a:p>
            <a:pPr marL="457200" lvl="0" indent="-342900" algn="l" rtl="0">
              <a:lnSpc>
                <a:spcPct val="150000"/>
              </a:lnSpc>
              <a:spcBef>
                <a:spcPts val="0"/>
              </a:spcBef>
              <a:spcAft>
                <a:spcPts val="0"/>
              </a:spcAft>
              <a:buSzPts val="1800"/>
              <a:buChar char="●"/>
            </a:pPr>
            <a:r>
              <a:rPr lang="en"/>
              <a:t>64-Bit SoC @ 1.4 GHz</a:t>
            </a:r>
            <a:endParaRPr/>
          </a:p>
          <a:p>
            <a:pPr marL="457200" lvl="0" indent="-342900" algn="l" rtl="0">
              <a:lnSpc>
                <a:spcPct val="150000"/>
              </a:lnSpc>
              <a:spcBef>
                <a:spcPts val="0"/>
              </a:spcBef>
              <a:spcAft>
                <a:spcPts val="0"/>
              </a:spcAft>
              <a:buSzPts val="1800"/>
              <a:buChar char="●"/>
            </a:pPr>
            <a:r>
              <a:rPr lang="en"/>
              <a:t>Dual-band wireless LAN</a:t>
            </a:r>
            <a:endParaRPr/>
          </a:p>
          <a:p>
            <a:pPr marL="457200" lvl="0" indent="-342900" algn="l" rtl="0">
              <a:lnSpc>
                <a:spcPct val="150000"/>
              </a:lnSpc>
              <a:spcBef>
                <a:spcPts val="0"/>
              </a:spcBef>
              <a:spcAft>
                <a:spcPts val="0"/>
              </a:spcAft>
              <a:buSzPts val="1800"/>
              <a:buChar char="●"/>
            </a:pPr>
            <a:r>
              <a:rPr lang="en"/>
              <a:t>Linux Based OS</a:t>
            </a:r>
            <a:endParaRPr/>
          </a:p>
          <a:p>
            <a:pPr marL="457200" lvl="0" indent="-342900" algn="l" rtl="0">
              <a:lnSpc>
                <a:spcPct val="150000"/>
              </a:lnSpc>
              <a:spcBef>
                <a:spcPts val="0"/>
              </a:spcBef>
              <a:spcAft>
                <a:spcPts val="0"/>
              </a:spcAft>
              <a:buSzPts val="1800"/>
              <a:buChar char="●"/>
            </a:pPr>
            <a:r>
              <a:rPr lang="en"/>
              <a:t>In Theory any SBC can be DPU</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95"/>
        <p:cNvGrpSpPr/>
        <p:nvPr/>
      </p:nvGrpSpPr>
      <p:grpSpPr>
        <a:xfrm>
          <a:off x="0" y="0"/>
          <a:ext cx="0" cy="0"/>
          <a:chOff x="0" y="0"/>
          <a:chExt cx="0" cy="0"/>
        </a:xfrm>
      </p:grpSpPr>
      <p:sp>
        <p:nvSpPr>
          <p:cNvPr id="596" name="Google Shape;596;p7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Beacons to DPU</a:t>
            </a:r>
            <a:endParaRPr/>
          </a:p>
        </p:txBody>
      </p:sp>
      <p:sp>
        <p:nvSpPr>
          <p:cNvPr id="597" name="Google Shape;597;p77"/>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65</a:t>
            </a:fld>
            <a:endParaRPr/>
          </a:p>
        </p:txBody>
      </p:sp>
      <p:grpSp>
        <p:nvGrpSpPr>
          <p:cNvPr id="598" name="Google Shape;598;p77"/>
          <p:cNvGrpSpPr/>
          <p:nvPr/>
        </p:nvGrpSpPr>
        <p:grpSpPr>
          <a:xfrm>
            <a:off x="1384239" y="1298762"/>
            <a:ext cx="7107718" cy="3410788"/>
            <a:chOff x="1023550" y="1358050"/>
            <a:chExt cx="6939775" cy="3271425"/>
          </a:xfrm>
        </p:grpSpPr>
        <p:pic>
          <p:nvPicPr>
            <p:cNvPr id="599" name="Google Shape;599;p77"/>
            <p:cNvPicPr preferRelativeResize="0"/>
            <p:nvPr/>
          </p:nvPicPr>
          <p:blipFill>
            <a:blip r:embed="rId3">
              <a:alphaModFix/>
            </a:blip>
            <a:stretch>
              <a:fillRect/>
            </a:stretch>
          </p:blipFill>
          <p:spPr>
            <a:xfrm>
              <a:off x="1023550" y="1358050"/>
              <a:ext cx="5799050" cy="3271425"/>
            </a:xfrm>
            <a:prstGeom prst="rect">
              <a:avLst/>
            </a:prstGeom>
            <a:noFill/>
            <a:ln>
              <a:noFill/>
            </a:ln>
          </p:spPr>
        </p:pic>
        <p:sp>
          <p:nvSpPr>
            <p:cNvPr id="600" name="Google Shape;600;p77"/>
            <p:cNvSpPr txBox="1"/>
            <p:nvPr/>
          </p:nvSpPr>
          <p:spPr>
            <a:xfrm>
              <a:off x="5463425" y="2804125"/>
              <a:ext cx="2499900" cy="474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latin typeface="Exo"/>
                  <a:ea typeface="Exo"/>
                  <a:cs typeface="Exo"/>
                  <a:sym typeface="Exo"/>
                </a:rPr>
                <a:t>User Datagram Protocol (UDP) Communication</a:t>
              </a:r>
              <a:endParaRPr sz="1100">
                <a:latin typeface="Exo"/>
                <a:ea typeface="Exo"/>
                <a:cs typeface="Exo"/>
                <a:sym typeface="Exo"/>
              </a:endParaRPr>
            </a:p>
          </p:txBody>
        </p:sp>
      </p:gr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7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Heisenberg Uncertainty Principle</a:t>
            </a:r>
            <a:endParaRPr/>
          </a:p>
        </p:txBody>
      </p:sp>
      <p:sp>
        <p:nvSpPr>
          <p:cNvPr id="606" name="Google Shape;606;p78"/>
          <p:cNvSpPr txBox="1">
            <a:spLocks noGrp="1"/>
          </p:cNvSpPr>
          <p:nvPr>
            <p:ph type="body" idx="1"/>
          </p:nvPr>
        </p:nvSpPr>
        <p:spPr>
          <a:xfrm>
            <a:off x="311700" y="1144775"/>
            <a:ext cx="8520600" cy="3416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timing and frequency of a signal cannot be localized simultaneously</a:t>
            </a:r>
            <a:endParaRPr/>
          </a:p>
          <a:p>
            <a:pPr marL="0" lvl="0" indent="0" algn="l" rtl="0">
              <a:spcBef>
                <a:spcPts val="1600"/>
              </a:spcBef>
              <a:spcAft>
                <a:spcPts val="0"/>
              </a:spcAft>
              <a:buNone/>
            </a:pPr>
            <a:r>
              <a:rPr lang="en"/>
              <a:t>							</a:t>
            </a:r>
            <a:r>
              <a:rPr lang="en" sz="2400"/>
              <a:t>𝝈</a:t>
            </a:r>
            <a:r>
              <a:rPr lang="en" sz="2400" baseline="-25000"/>
              <a:t>t</a:t>
            </a:r>
            <a:r>
              <a:rPr lang="en" sz="2400"/>
              <a:t>𝝈</a:t>
            </a:r>
            <a:r>
              <a:rPr lang="en" sz="2400" baseline="-25000"/>
              <a:t>f</a:t>
            </a:r>
            <a:r>
              <a:rPr lang="en" sz="2400"/>
              <a:t> ≥ 1/4𝛑</a:t>
            </a:r>
            <a:endParaRPr sz="2400"/>
          </a:p>
          <a:p>
            <a:pPr marL="457200" lvl="0" indent="0" algn="l" rtl="0">
              <a:spcBef>
                <a:spcPts val="1600"/>
              </a:spcBef>
              <a:spcAft>
                <a:spcPts val="0"/>
              </a:spcAft>
              <a:buNone/>
            </a:pPr>
            <a:r>
              <a:rPr lang="en" sz="2400"/>
              <a:t>𝝈</a:t>
            </a:r>
            <a:r>
              <a:rPr lang="en" sz="2400" baseline="-25000"/>
              <a:t>t</a:t>
            </a:r>
            <a:r>
              <a:rPr lang="en"/>
              <a:t> : width of a pulse</a:t>
            </a:r>
            <a:endParaRPr/>
          </a:p>
          <a:p>
            <a:pPr marL="457200" lvl="0" indent="0" algn="l" rtl="0">
              <a:spcBef>
                <a:spcPts val="1600"/>
              </a:spcBef>
              <a:spcAft>
                <a:spcPts val="0"/>
              </a:spcAft>
              <a:buNone/>
            </a:pPr>
            <a:r>
              <a:rPr lang="en" sz="2400"/>
              <a:t>𝝈</a:t>
            </a:r>
            <a:r>
              <a:rPr lang="en" sz="2400" baseline="-25000"/>
              <a:t>f </a:t>
            </a:r>
            <a:r>
              <a:rPr lang="en"/>
              <a:t>: range of frequencies (Bandwidth)</a:t>
            </a:r>
            <a:endParaRPr/>
          </a:p>
          <a:p>
            <a:pPr marL="457200" lvl="0" indent="0" algn="l" rtl="0">
              <a:spcBef>
                <a:spcPts val="1600"/>
              </a:spcBef>
              <a:spcAft>
                <a:spcPts val="0"/>
              </a:spcAft>
              <a:buNone/>
            </a:pPr>
            <a:r>
              <a:rPr lang="en" b="1"/>
              <a:t>∴ Narrow pulse ⟹ Larger Bandwidth</a:t>
            </a:r>
            <a:endParaRPr b="1"/>
          </a:p>
          <a:p>
            <a:pPr marL="457200" lvl="0" indent="0" algn="l" rtl="0">
              <a:spcBef>
                <a:spcPts val="1600"/>
              </a:spcBef>
              <a:spcAft>
                <a:spcPts val="1600"/>
              </a:spcAft>
              <a:buClr>
                <a:schemeClr val="dk1"/>
              </a:buClr>
              <a:buSzPts val="1100"/>
              <a:buFont typeface="Arial"/>
              <a:buNone/>
            </a:pPr>
            <a:endParaRPr/>
          </a:p>
        </p:txBody>
      </p:sp>
      <p:sp>
        <p:nvSpPr>
          <p:cNvPr id="607" name="Google Shape;607;p78"/>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66</a:t>
            </a:fld>
            <a:endParaRPr/>
          </a:p>
        </p:txBody>
      </p:sp>
      <p:pic>
        <p:nvPicPr>
          <p:cNvPr id="608" name="Google Shape;608;p78"/>
          <p:cNvPicPr preferRelativeResize="0"/>
          <p:nvPr/>
        </p:nvPicPr>
        <p:blipFill>
          <a:blip r:embed="rId3">
            <a:alphaModFix/>
          </a:blip>
          <a:stretch>
            <a:fillRect/>
          </a:stretch>
        </p:blipFill>
        <p:spPr>
          <a:xfrm>
            <a:off x="5507875" y="2437100"/>
            <a:ext cx="3135750" cy="21240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7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Demo: Deep Sleep Mode</a:t>
            </a:r>
            <a:endParaRPr/>
          </a:p>
        </p:txBody>
      </p:sp>
      <p:sp>
        <p:nvSpPr>
          <p:cNvPr id="615" name="Google Shape;615;p7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67</a:t>
            </a:fld>
            <a:endParaRPr/>
          </a:p>
        </p:txBody>
      </p:sp>
      <p:pic>
        <p:nvPicPr>
          <p:cNvPr id="2" name="VID_20190801_12170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073150" y="1017725"/>
            <a:ext cx="6997700" cy="3936206"/>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620"/>
        <p:cNvGrpSpPr/>
        <p:nvPr/>
      </p:nvGrpSpPr>
      <p:grpSpPr>
        <a:xfrm>
          <a:off x="0" y="0"/>
          <a:ext cx="0" cy="0"/>
          <a:chOff x="0" y="0"/>
          <a:chExt cx="0" cy="0"/>
        </a:xfrm>
      </p:grpSpPr>
      <p:sp>
        <p:nvSpPr>
          <p:cNvPr id="621" name="Google Shape;621;p80"/>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Future Development</a:t>
            </a:r>
            <a:endParaRPr/>
          </a:p>
        </p:txBody>
      </p:sp>
      <p:sp>
        <p:nvSpPr>
          <p:cNvPr id="622" name="Google Shape;622;p80"/>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6"/>
        <p:cNvGrpSpPr/>
        <p:nvPr/>
      </p:nvGrpSpPr>
      <p:grpSpPr>
        <a:xfrm>
          <a:off x="0" y="0"/>
          <a:ext cx="0" cy="0"/>
          <a:chOff x="0" y="0"/>
          <a:chExt cx="0" cy="0"/>
        </a:xfrm>
      </p:grpSpPr>
      <p:sp>
        <p:nvSpPr>
          <p:cNvPr id="627" name="Google Shape;627;p8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WiFi Mesh</a:t>
            </a:r>
            <a:endParaRPr/>
          </a:p>
        </p:txBody>
      </p:sp>
      <p:sp>
        <p:nvSpPr>
          <p:cNvPr id="628" name="Google Shape;628;p81"/>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69</a:t>
            </a:fld>
            <a:endParaRPr/>
          </a:p>
        </p:txBody>
      </p:sp>
      <p:pic>
        <p:nvPicPr>
          <p:cNvPr id="629" name="Google Shape;629;p81"/>
          <p:cNvPicPr preferRelativeResize="0"/>
          <p:nvPr/>
        </p:nvPicPr>
        <p:blipFill rotWithShape="1">
          <a:blip r:embed="rId3">
            <a:alphaModFix/>
          </a:blip>
          <a:srcRect t="7689"/>
          <a:stretch/>
        </p:blipFill>
        <p:spPr>
          <a:xfrm>
            <a:off x="311700" y="1262514"/>
            <a:ext cx="8520600" cy="2896237"/>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2"/>
        <p:cNvGrpSpPr/>
        <p:nvPr/>
      </p:nvGrpSpPr>
      <p:grpSpPr>
        <a:xfrm>
          <a:off x="0" y="0"/>
          <a:ext cx="0" cy="0"/>
          <a:chOff x="0" y="0"/>
          <a:chExt cx="0" cy="0"/>
        </a:xfrm>
      </p:grpSpPr>
      <p:sp>
        <p:nvSpPr>
          <p:cNvPr id="103" name="Google Shape;103;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Akriveia Beacon System</a:t>
            </a:r>
            <a:endParaRPr>
              <a:latin typeface="Exo"/>
              <a:ea typeface="Exo"/>
              <a:cs typeface="Exo"/>
              <a:sym typeface="Exo"/>
            </a:endParaRPr>
          </a:p>
        </p:txBody>
      </p:sp>
      <p:sp>
        <p:nvSpPr>
          <p:cNvPr id="104" name="Google Shape;104;p19"/>
          <p:cNvSpPr txBox="1">
            <a:spLocks noGrp="1"/>
          </p:cNvSpPr>
          <p:nvPr>
            <p:ph type="body" idx="1"/>
          </p:nvPr>
        </p:nvSpPr>
        <p:spPr>
          <a:xfrm>
            <a:off x="311700" y="12595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Char char="●"/>
            </a:pPr>
            <a:r>
              <a:rPr lang="en"/>
              <a:t>Indoor Positioning System (IPS)</a:t>
            </a:r>
            <a:endParaRPr/>
          </a:p>
          <a:p>
            <a:pPr marL="457200" lvl="0" indent="-342900" algn="l" rtl="0">
              <a:lnSpc>
                <a:spcPct val="200000"/>
              </a:lnSpc>
              <a:spcBef>
                <a:spcPts val="0"/>
              </a:spcBef>
              <a:spcAft>
                <a:spcPts val="0"/>
              </a:spcAft>
              <a:buSzPts val="1800"/>
              <a:buChar char="●"/>
            </a:pPr>
            <a:r>
              <a:rPr lang="en"/>
              <a:t>Designed for Disaster Search &amp; Rescue Operations</a:t>
            </a:r>
            <a:endParaRPr/>
          </a:p>
          <a:p>
            <a:pPr marL="457200" lvl="0" indent="-342900" algn="l" rtl="0">
              <a:lnSpc>
                <a:spcPct val="200000"/>
              </a:lnSpc>
              <a:spcBef>
                <a:spcPts val="0"/>
              </a:spcBef>
              <a:spcAft>
                <a:spcPts val="0"/>
              </a:spcAft>
              <a:buSzPts val="1800"/>
              <a:buChar char="●"/>
            </a:pPr>
            <a:r>
              <a:rPr lang="en"/>
              <a:t>System of Anchor Beacons and Wearable ID Tags</a:t>
            </a:r>
            <a:endParaRPr/>
          </a:p>
          <a:p>
            <a:pPr marL="457200" lvl="0" indent="-342900" algn="l" rtl="0">
              <a:lnSpc>
                <a:spcPct val="200000"/>
              </a:lnSpc>
              <a:spcBef>
                <a:spcPts val="0"/>
              </a:spcBef>
              <a:spcAft>
                <a:spcPts val="0"/>
              </a:spcAft>
              <a:buSzPts val="1800"/>
              <a:buChar char="●"/>
            </a:pPr>
            <a:r>
              <a:rPr lang="en"/>
              <a:t>Integrated with Advance Ultra-Wideband (UWB) Technology </a:t>
            </a:r>
            <a:endParaRPr/>
          </a:p>
          <a:p>
            <a:pPr marL="457200" lvl="0" indent="-342900" algn="l" rtl="0">
              <a:lnSpc>
                <a:spcPct val="200000"/>
              </a:lnSpc>
              <a:spcBef>
                <a:spcPts val="0"/>
              </a:spcBef>
              <a:spcAft>
                <a:spcPts val="0"/>
              </a:spcAft>
              <a:buSzPts val="1800"/>
              <a:buChar char="●"/>
            </a:pPr>
            <a:r>
              <a:rPr lang="en"/>
              <a:t>Trilateration Methods for Tracking</a:t>
            </a:r>
            <a:endParaRPr/>
          </a:p>
          <a:p>
            <a:pPr marL="457200" lvl="0" indent="-342900" algn="l" rtl="0">
              <a:lnSpc>
                <a:spcPct val="200000"/>
              </a:lnSpc>
              <a:spcBef>
                <a:spcPts val="0"/>
              </a:spcBef>
              <a:spcAft>
                <a:spcPts val="0"/>
              </a:spcAft>
              <a:buSzPts val="1800"/>
              <a:buChar char="●"/>
            </a:pPr>
            <a:r>
              <a:rPr lang="en"/>
              <a:t>Near Real-Time Indoor Tracking</a:t>
            </a:r>
            <a:endParaRPr/>
          </a:p>
        </p:txBody>
      </p:sp>
      <p:sp>
        <p:nvSpPr>
          <p:cNvPr id="105" name="Google Shape;105;p19"/>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a:t>
            </a:fld>
            <a:endParaRPr/>
          </a:p>
        </p:txBody>
      </p:sp>
      <p:sp>
        <p:nvSpPr>
          <p:cNvPr id="106" name="Google Shape;106;p19"/>
          <p:cNvSpPr txBox="1"/>
          <p:nvPr/>
        </p:nvSpPr>
        <p:spPr>
          <a:xfrm>
            <a:off x="1683300" y="4802375"/>
            <a:ext cx="60072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b="1" u="sng">
                <a:solidFill>
                  <a:srgbClr val="C00000"/>
                </a:solidFill>
                <a:latin typeface="Exo"/>
                <a:ea typeface="Exo"/>
                <a:cs typeface="Exo"/>
                <a:sym typeface="Exo"/>
              </a:rPr>
              <a:t>Introduction</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Market Analysis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33"/>
        <p:cNvGrpSpPr/>
        <p:nvPr/>
      </p:nvGrpSpPr>
      <p:grpSpPr>
        <a:xfrm>
          <a:off x="0" y="0"/>
          <a:ext cx="0" cy="0"/>
          <a:chOff x="0" y="0"/>
          <a:chExt cx="0" cy="0"/>
        </a:xfrm>
      </p:grpSpPr>
      <p:sp>
        <p:nvSpPr>
          <p:cNvPr id="634" name="Google Shape;634;p8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Cloud Management System</a:t>
            </a:r>
            <a:endParaRPr/>
          </a:p>
        </p:txBody>
      </p:sp>
      <p:sp>
        <p:nvSpPr>
          <p:cNvPr id="635" name="Google Shape;635;p82"/>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70</a:t>
            </a:fld>
            <a:endParaRPr/>
          </a:p>
        </p:txBody>
      </p:sp>
      <p:pic>
        <p:nvPicPr>
          <p:cNvPr id="636" name="Google Shape;636;p82"/>
          <p:cNvPicPr preferRelativeResize="0"/>
          <p:nvPr/>
        </p:nvPicPr>
        <p:blipFill>
          <a:blip r:embed="rId3">
            <a:alphaModFix/>
          </a:blip>
          <a:stretch>
            <a:fillRect/>
          </a:stretch>
        </p:blipFill>
        <p:spPr>
          <a:xfrm>
            <a:off x="1703450" y="1294275"/>
            <a:ext cx="5391126" cy="37759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0"/>
        <p:cNvGrpSpPr/>
        <p:nvPr/>
      </p:nvGrpSpPr>
      <p:grpSpPr>
        <a:xfrm>
          <a:off x="0" y="0"/>
          <a:ext cx="0" cy="0"/>
          <a:chOff x="0" y="0"/>
          <a:chExt cx="0" cy="0"/>
        </a:xfrm>
      </p:grpSpPr>
      <p:sp>
        <p:nvSpPr>
          <p:cNvPr id="111" name="Google Shape;111;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Indoor Positioning Systems (IPS) Attributes [3]</a:t>
            </a:r>
            <a:endParaRPr>
              <a:latin typeface="Exo"/>
              <a:ea typeface="Exo"/>
              <a:cs typeface="Exo"/>
              <a:sym typeface="Exo"/>
            </a:endParaRPr>
          </a:p>
        </p:txBody>
      </p:sp>
      <p:sp>
        <p:nvSpPr>
          <p:cNvPr id="112" name="Google Shape;112;p20"/>
          <p:cNvSpPr txBox="1">
            <a:spLocks noGrp="1"/>
          </p:cNvSpPr>
          <p:nvPr>
            <p:ph type="body" idx="1"/>
          </p:nvPr>
        </p:nvSpPr>
        <p:spPr>
          <a:xfrm>
            <a:off x="311700" y="1259575"/>
            <a:ext cx="8520600" cy="34164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0"/>
              </a:spcBef>
              <a:spcAft>
                <a:spcPts val="0"/>
              </a:spcAft>
              <a:buSzPts val="1800"/>
              <a:buAutoNum type="arabicPeriod"/>
            </a:pPr>
            <a:r>
              <a:rPr lang="en"/>
              <a:t>System accuracy and precision</a:t>
            </a:r>
            <a:endParaRPr/>
          </a:p>
          <a:p>
            <a:pPr marL="457200" lvl="0" indent="-342900" algn="l" rtl="0">
              <a:lnSpc>
                <a:spcPct val="200000"/>
              </a:lnSpc>
              <a:spcBef>
                <a:spcPts val="0"/>
              </a:spcBef>
              <a:spcAft>
                <a:spcPts val="0"/>
              </a:spcAft>
              <a:buSzPts val="1800"/>
              <a:buAutoNum type="arabicPeriod"/>
            </a:pPr>
            <a:r>
              <a:rPr lang="en"/>
              <a:t>Coverage and resolution</a:t>
            </a:r>
            <a:endParaRPr/>
          </a:p>
          <a:p>
            <a:pPr marL="457200" lvl="0" indent="-342900" algn="l" rtl="0">
              <a:lnSpc>
                <a:spcPct val="200000"/>
              </a:lnSpc>
              <a:spcBef>
                <a:spcPts val="0"/>
              </a:spcBef>
              <a:spcAft>
                <a:spcPts val="0"/>
              </a:spcAft>
              <a:buSzPts val="1800"/>
              <a:buAutoNum type="arabicPeriod"/>
            </a:pPr>
            <a:r>
              <a:rPr lang="en"/>
              <a:t>Latency in making location updates</a:t>
            </a:r>
            <a:endParaRPr/>
          </a:p>
          <a:p>
            <a:pPr marL="457200" lvl="0" indent="-342900" algn="l" rtl="0">
              <a:lnSpc>
                <a:spcPct val="200000"/>
              </a:lnSpc>
              <a:spcBef>
                <a:spcPts val="0"/>
              </a:spcBef>
              <a:spcAft>
                <a:spcPts val="0"/>
              </a:spcAft>
              <a:buSzPts val="1800"/>
              <a:buAutoNum type="arabicPeriod"/>
            </a:pPr>
            <a:r>
              <a:rPr lang="en"/>
              <a:t>Building’s infrastructure impact</a:t>
            </a:r>
            <a:endParaRPr/>
          </a:p>
          <a:p>
            <a:pPr marL="457200" lvl="0" indent="-342900" algn="l" rtl="0">
              <a:lnSpc>
                <a:spcPct val="200000"/>
              </a:lnSpc>
              <a:spcBef>
                <a:spcPts val="0"/>
              </a:spcBef>
              <a:spcAft>
                <a:spcPts val="0"/>
              </a:spcAft>
              <a:buSzPts val="1800"/>
              <a:buAutoNum type="arabicPeriod"/>
            </a:pPr>
            <a:r>
              <a:rPr lang="en"/>
              <a:t>Effect of errors on the system such as signal interference and reflection</a:t>
            </a:r>
            <a:endParaRPr/>
          </a:p>
          <a:p>
            <a:pPr marL="0" lvl="0" indent="0" algn="l" rtl="0">
              <a:lnSpc>
                <a:spcPct val="200000"/>
              </a:lnSpc>
              <a:spcBef>
                <a:spcPts val="1600"/>
              </a:spcBef>
              <a:spcAft>
                <a:spcPts val="1600"/>
              </a:spcAft>
              <a:buNone/>
            </a:pPr>
            <a:endParaRPr sz="1400">
              <a:solidFill>
                <a:srgbClr val="666666"/>
              </a:solidFill>
            </a:endParaRPr>
          </a:p>
        </p:txBody>
      </p:sp>
      <p:sp>
        <p:nvSpPr>
          <p:cNvPr id="113" name="Google Shape;113;p20"/>
          <p:cNvSpPr txBox="1">
            <a:spLocks noGrp="1"/>
          </p:cNvSpPr>
          <p:nvPr>
            <p:ph type="sldNum" idx="12"/>
          </p:nvPr>
        </p:nvSpPr>
        <p:spPr>
          <a:xfrm>
            <a:off x="0" y="4917822"/>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8</a:t>
            </a:fld>
            <a:endParaRPr/>
          </a:p>
        </p:txBody>
      </p:sp>
      <p:sp>
        <p:nvSpPr>
          <p:cNvPr id="114" name="Google Shape;114;p20"/>
          <p:cNvSpPr txBox="1"/>
          <p:nvPr/>
        </p:nvSpPr>
        <p:spPr>
          <a:xfrm>
            <a:off x="1683300" y="4802375"/>
            <a:ext cx="5865600" cy="2739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0"/>
              </a:spcBef>
              <a:spcAft>
                <a:spcPts val="1600"/>
              </a:spcAft>
              <a:buNone/>
            </a:pPr>
            <a:r>
              <a:rPr lang="en" sz="800" b="1" u="sng">
                <a:solidFill>
                  <a:srgbClr val="C00000"/>
                </a:solidFill>
                <a:latin typeface="Exo"/>
                <a:ea typeface="Exo"/>
                <a:cs typeface="Exo"/>
                <a:sym typeface="Exo"/>
              </a:rPr>
              <a:t>Introduction</a:t>
            </a:r>
            <a:r>
              <a:rPr lang="en" sz="800" b="1">
                <a:solidFill>
                  <a:srgbClr val="C00000"/>
                </a:solidFill>
                <a:latin typeface="Exo"/>
                <a:ea typeface="Exo"/>
                <a:cs typeface="Exo"/>
                <a:sym typeface="Exo"/>
              </a:rPr>
              <a:t>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Market Analysis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Technical</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Overview </a:t>
            </a:r>
            <a:r>
              <a:rPr lang="en" sz="800" b="1">
                <a:solidFill>
                  <a:srgbClr val="434343"/>
                </a:solidFill>
                <a:latin typeface="Exo"/>
                <a:ea typeface="Exo"/>
                <a:cs typeface="Exo"/>
                <a:sym typeface="Exo"/>
              </a:rPr>
              <a:t>| </a:t>
            </a:r>
            <a:r>
              <a:rPr lang="en" sz="800">
                <a:solidFill>
                  <a:srgbClr val="434343"/>
                </a:solidFill>
                <a:latin typeface="Exo"/>
                <a:ea typeface="Exo"/>
                <a:cs typeface="Exo"/>
                <a:sym typeface="Exo"/>
              </a:rPr>
              <a:t>Risk Assessment</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Standards</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Reflection</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440 Timeline</a:t>
            </a:r>
            <a:r>
              <a:rPr lang="en" sz="800" b="1">
                <a:solidFill>
                  <a:srgbClr val="434343"/>
                </a:solidFill>
                <a:latin typeface="Exo"/>
                <a:ea typeface="Exo"/>
                <a:cs typeface="Exo"/>
                <a:sym typeface="Exo"/>
              </a:rPr>
              <a:t> | </a:t>
            </a:r>
            <a:r>
              <a:rPr lang="en" sz="800">
                <a:solidFill>
                  <a:srgbClr val="434343"/>
                </a:solidFill>
                <a:latin typeface="Exo"/>
                <a:ea typeface="Exo"/>
                <a:cs typeface="Exo"/>
                <a:sym typeface="Exo"/>
              </a:rPr>
              <a:t>Summary </a:t>
            </a:r>
            <a:endParaRPr sz="800">
              <a:latin typeface="Exo"/>
              <a:ea typeface="Exo"/>
              <a:cs typeface="Exo"/>
              <a:sym typeface="Ex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sp>
        <p:nvSpPr>
          <p:cNvPr id="119" name="Google Shape;119;p21"/>
          <p:cNvSpPr txBox="1">
            <a:spLocks noGrp="1"/>
          </p:cNvSpPr>
          <p:nvPr>
            <p:ph type="title"/>
          </p:nvPr>
        </p:nvSpPr>
        <p:spPr>
          <a:xfrm>
            <a:off x="311800" y="1460575"/>
            <a:ext cx="8520600" cy="841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sz="2800"/>
              <a:t>Business &amp; Market Analysis</a:t>
            </a:r>
            <a:endParaRPr sz="2800"/>
          </a:p>
        </p:txBody>
      </p:sp>
      <p:sp>
        <p:nvSpPr>
          <p:cNvPr id="120" name="Google Shape;120;p21"/>
          <p:cNvSpPr txBox="1">
            <a:spLocks noGrp="1"/>
          </p:cNvSpPr>
          <p:nvPr>
            <p:ph type="sldNum" idx="12"/>
          </p:nvPr>
        </p:nvSpPr>
        <p:spPr>
          <a:xfrm>
            <a:off x="100" y="4843447"/>
            <a:ext cx="548700" cy="225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4140</Words>
  <Application>Microsoft Office PowerPoint</Application>
  <PresentationFormat>On-screen Show (16:9)</PresentationFormat>
  <Paragraphs>680</Paragraphs>
  <Slides>70</Slides>
  <Notes>70</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70</vt:i4>
      </vt:variant>
    </vt:vector>
  </HeadingPairs>
  <TitlesOfParts>
    <vt:vector size="74" baseType="lpstr">
      <vt:lpstr>Exo</vt:lpstr>
      <vt:lpstr>Arial</vt:lpstr>
      <vt:lpstr>Quicksand Light</vt:lpstr>
      <vt:lpstr>Simple Light</vt:lpstr>
      <vt:lpstr>PowerPoint Presentation</vt:lpstr>
      <vt:lpstr>Team 5: TRIWAVE SYSTEMS</vt:lpstr>
      <vt:lpstr>Presentation Overview</vt:lpstr>
      <vt:lpstr>Introduction</vt:lpstr>
      <vt:lpstr>Background</vt:lpstr>
      <vt:lpstr>Motivation</vt:lpstr>
      <vt:lpstr>Akriveia Beacon System</vt:lpstr>
      <vt:lpstr>Indoor Positioning Systems (IPS) Attributes [3]</vt:lpstr>
      <vt:lpstr>Business &amp; Market Analysis</vt:lpstr>
      <vt:lpstr>Business &amp; Market</vt:lpstr>
      <vt:lpstr>Target Markets</vt:lpstr>
      <vt:lpstr>Competition</vt:lpstr>
      <vt:lpstr>Project Budget and Funding</vt:lpstr>
      <vt:lpstr>Project Pricing</vt:lpstr>
      <vt:lpstr>Technical System Overview</vt:lpstr>
      <vt:lpstr>System Layout</vt:lpstr>
      <vt:lpstr>System Operation Modes</vt:lpstr>
      <vt:lpstr>ID Tags &amp; Beacons Architecture</vt:lpstr>
      <vt:lpstr>ESP32 Microcontroller Unit </vt:lpstr>
      <vt:lpstr>Decawave DWM1000 UWB Module</vt:lpstr>
      <vt:lpstr>Anchor Beacons</vt:lpstr>
      <vt:lpstr>ID Tags</vt:lpstr>
      <vt:lpstr>Power Management</vt:lpstr>
      <vt:lpstr>Beacon Power Management</vt:lpstr>
      <vt:lpstr>ID Tag Power Management</vt:lpstr>
      <vt:lpstr>ESP32 Activity Modes</vt:lpstr>
      <vt:lpstr>Battery Life Calculations</vt:lpstr>
      <vt:lpstr>RF Ranging &amp; Trilateration</vt:lpstr>
      <vt:lpstr>RF Ranging Method</vt:lpstr>
      <vt:lpstr>Ultra-Wideband Spectrum</vt:lpstr>
      <vt:lpstr>Trilateration Method</vt:lpstr>
      <vt:lpstr>Trilateration Method</vt:lpstr>
      <vt:lpstr>Software</vt:lpstr>
      <vt:lpstr>Software Overview</vt:lpstr>
      <vt:lpstr>DPU Software Architecture</vt:lpstr>
      <vt:lpstr>DPU Framework - Actix</vt:lpstr>
      <vt:lpstr>DPU Framework - Yew</vt:lpstr>
      <vt:lpstr>Software Costs</vt:lpstr>
      <vt:lpstr>Risk Assessment</vt:lpstr>
      <vt:lpstr>Risk</vt:lpstr>
      <vt:lpstr>Remediation</vt:lpstr>
      <vt:lpstr>Engineering Standards</vt:lpstr>
      <vt:lpstr>Adherence to Standards</vt:lpstr>
      <vt:lpstr>Adherence to Standards</vt:lpstr>
      <vt:lpstr>Sustainability Considerations</vt:lpstr>
      <vt:lpstr>Self Reflection</vt:lpstr>
      <vt:lpstr>Reflection</vt:lpstr>
      <vt:lpstr>Progress</vt:lpstr>
      <vt:lpstr>Brief Plan for ENSC 440</vt:lpstr>
      <vt:lpstr>ENSC 440 Milestones</vt:lpstr>
      <vt:lpstr>Summary &amp; Concluding Remarks</vt:lpstr>
      <vt:lpstr>Acknowledgements</vt:lpstr>
      <vt:lpstr>Demo</vt:lpstr>
      <vt:lpstr>Technical Design Exploration Research</vt:lpstr>
      <vt:lpstr>Technologies Considered</vt:lpstr>
      <vt:lpstr>RF Ranging Techniques Considered</vt:lpstr>
      <vt:lpstr>Localization Methods Considered</vt:lpstr>
      <vt:lpstr>Trilateration Cases</vt:lpstr>
      <vt:lpstr>RSSI Optimization Methods</vt:lpstr>
      <vt:lpstr>Questions?</vt:lpstr>
      <vt:lpstr>References</vt:lpstr>
      <vt:lpstr>Backup Slides</vt:lpstr>
      <vt:lpstr>System Block Diagram</vt:lpstr>
      <vt:lpstr>DPU - Raspberry Pi 3 B+</vt:lpstr>
      <vt:lpstr>Beacons to DPU</vt:lpstr>
      <vt:lpstr>Heisenberg Uncertainty Principle</vt:lpstr>
      <vt:lpstr>Demo: Deep Sleep Mode</vt:lpstr>
      <vt:lpstr>Future Development</vt:lpstr>
      <vt:lpstr>WiFi Mesh</vt:lpstr>
      <vt:lpstr>Cloud Management System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JERRY Liu</cp:lastModifiedBy>
  <cp:revision>1</cp:revision>
  <dcterms:modified xsi:type="dcterms:W3CDTF">2019-08-02T04:40:22Z</dcterms:modified>
</cp:coreProperties>
</file>